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949" r:id="rId2"/>
    <p:sldMasterId id="2147484957" r:id="rId3"/>
    <p:sldMasterId id="2147484961" r:id="rId4"/>
    <p:sldMasterId id="2147485005" r:id="rId5"/>
  </p:sldMasterIdLst>
  <p:notesMasterIdLst>
    <p:notesMasterId r:id="rId36"/>
  </p:notesMasterIdLst>
  <p:sldIdLst>
    <p:sldId id="257" r:id="rId6"/>
    <p:sldId id="258" r:id="rId7"/>
    <p:sldId id="262" r:id="rId8"/>
    <p:sldId id="270" r:id="rId9"/>
    <p:sldId id="2076137258" r:id="rId10"/>
    <p:sldId id="2076138903" r:id="rId11"/>
    <p:sldId id="1111" r:id="rId12"/>
    <p:sldId id="1102" r:id="rId13"/>
    <p:sldId id="2142532925" r:id="rId14"/>
    <p:sldId id="264" r:id="rId15"/>
    <p:sldId id="2107" r:id="rId16"/>
    <p:sldId id="2076137371" r:id="rId17"/>
    <p:sldId id="2076137360" r:id="rId18"/>
    <p:sldId id="276" r:id="rId19"/>
    <p:sldId id="2076137254" r:id="rId20"/>
    <p:sldId id="2142532924" r:id="rId21"/>
    <p:sldId id="2142532839" r:id="rId22"/>
    <p:sldId id="2142532926" r:id="rId23"/>
    <p:sldId id="533" r:id="rId24"/>
    <p:sldId id="452" r:id="rId25"/>
    <p:sldId id="456" r:id="rId26"/>
    <p:sldId id="2142532927" r:id="rId27"/>
    <p:sldId id="266" r:id="rId28"/>
    <p:sldId id="268" r:id="rId29"/>
    <p:sldId id="2142532928" r:id="rId30"/>
    <p:sldId id="2076136912" r:id="rId31"/>
    <p:sldId id="2076136934" r:id="rId32"/>
    <p:sldId id="2076136935" r:id="rId33"/>
    <p:sldId id="2076136936" r:id="rId34"/>
    <p:sldId id="2076137256" r:id="rId35"/>
  </p:sldIdLst>
  <p:sldSz cx="12192000" cy="6858000"/>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C4973CA-F03E-456E-9D44-DB1503B088EE}">
          <p14:sldIdLst>
            <p14:sldId id="257"/>
            <p14:sldId id="258"/>
          </p14:sldIdLst>
        </p14:section>
        <p14:section name="Set the scene" id="{0696031E-7E3F-4EFD-86BC-2AEBABCD666F}">
          <p14:sldIdLst>
            <p14:sldId id="262"/>
            <p14:sldId id="270"/>
          </p14:sldIdLst>
        </p14:section>
        <p14:section name="Azure Traffic Manager" id="{839EE1A5-0C4F-4842-8F96-1041FF515D41}">
          <p14:sldIdLst>
            <p14:sldId id="2076137258"/>
            <p14:sldId id="2076138903"/>
            <p14:sldId id="1111"/>
            <p14:sldId id="1102"/>
          </p14:sldIdLst>
        </p14:section>
        <p14:section name="Windows Admin Centre" id="{6DD9BCBC-3BBF-4482-9B92-DAAF70806045}">
          <p14:sldIdLst>
            <p14:sldId id="2142532925"/>
            <p14:sldId id="264"/>
            <p14:sldId id="2107"/>
            <p14:sldId id="2076137371"/>
            <p14:sldId id="2076137360"/>
          </p14:sldIdLst>
        </p14:section>
        <p14:section name="Arc" id="{AB1BF427-7FEA-472D-AB2D-83290856D383}">
          <p14:sldIdLst>
            <p14:sldId id="276"/>
            <p14:sldId id="2076137254"/>
            <p14:sldId id="2142532924"/>
            <p14:sldId id="2142532839"/>
          </p14:sldIdLst>
        </p14:section>
        <p14:section name="Backup" id="{A448DE76-A0A0-4AA7-97E1-667C2F901444}">
          <p14:sldIdLst>
            <p14:sldId id="2142532926"/>
            <p14:sldId id="533"/>
            <p14:sldId id="452"/>
            <p14:sldId id="456"/>
            <p14:sldId id="2142532927"/>
          </p14:sldIdLst>
        </p14:section>
        <p14:section name="Update Management" id="{13D57E84-F237-49CC-B7C4-7FEE642B4BCD}">
          <p14:sldIdLst>
            <p14:sldId id="266"/>
            <p14:sldId id="268"/>
          </p14:sldIdLst>
        </p14:section>
        <p14:section name="Azure Security Centre" id="{BE166FC1-DC27-41D1-905E-64760F60F070}">
          <p14:sldIdLst>
            <p14:sldId id="2142532928"/>
            <p14:sldId id="2076136912"/>
            <p14:sldId id="2076136934"/>
            <p14:sldId id="2076136935"/>
            <p14:sldId id="2076136936"/>
          </p14:sldIdLst>
        </p14:section>
        <p14:section name="Ending" id="{26E29FC1-5364-484D-B8AB-BAA7227ED26D}">
          <p14:sldIdLst>
            <p14:sldId id="207613725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83" autoAdjust="0"/>
    <p:restoredTop sz="81573" autoAdjust="0"/>
  </p:normalViewPr>
  <p:slideViewPr>
    <p:cSldViewPr snapToGrid="0">
      <p:cViewPr varScale="1">
        <p:scale>
          <a:sx n="134" d="100"/>
          <a:sy n="134" d="100"/>
        </p:scale>
        <p:origin x="836" y="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E7D-4C76-A925-8075ABF92691}"/>
              </c:ext>
            </c:extLst>
          </c:dPt>
          <c:dPt>
            <c:idx val="1"/>
            <c:bubble3D val="0"/>
            <c:spPr>
              <a:solidFill>
                <a:schemeClr val="tx2"/>
              </a:solidFill>
              <a:ln w="19050">
                <a:noFill/>
              </a:ln>
              <a:effectLst/>
            </c:spPr>
            <c:extLst>
              <c:ext xmlns:c16="http://schemas.microsoft.com/office/drawing/2014/chart" uri="{C3380CC4-5D6E-409C-BE32-E72D297353CC}">
                <c16:uniqueId val="{00000003-8E7D-4C76-A925-8075ABF92691}"/>
              </c:ext>
            </c:extLst>
          </c:dPt>
          <c:cat>
            <c:numRef>
              <c:f>Sheet1!$A$2:$A$3</c:f>
              <c:numCache>
                <c:formatCode>General</c:formatCode>
                <c:ptCount val="2"/>
              </c:numCache>
            </c:numRef>
          </c:cat>
          <c:val>
            <c:numRef>
              <c:f>Sheet1!$B$2:$B$3</c:f>
              <c:numCache>
                <c:formatCode>General</c:formatCode>
                <c:ptCount val="2"/>
                <c:pt idx="0">
                  <c:v>100</c:v>
                </c:pt>
                <c:pt idx="1">
                  <c:v>100</c:v>
                </c:pt>
              </c:numCache>
            </c:numRef>
          </c:val>
          <c:extLst>
            <c:ext xmlns:c16="http://schemas.microsoft.com/office/drawing/2014/chart" uri="{C3380CC4-5D6E-409C-BE32-E72D297353CC}">
              <c16:uniqueId val="{00000004-8E7D-4C76-A925-8075ABF92691}"/>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GB"/>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1B9DB415-1345-4A69-96EC-94E6BEE21C37}" type="datetimeFigureOut">
              <a:rPr lang="en-GB" smtClean="0"/>
              <a:t>26/04/2021</a:t>
            </a:fld>
            <a:endParaRPr lang="en-GB"/>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GB"/>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GB"/>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E7CC710F-B155-4731-AC44-C5E6F0ADD88E}" type="slidenum">
              <a:rPr lang="en-GB" smtClean="0"/>
              <a:t>‹#›</a:t>
            </a:fld>
            <a:endParaRPr lang="en-GB"/>
          </a:p>
        </p:txBody>
      </p:sp>
    </p:spTree>
    <p:extLst>
      <p:ext uri="{BB962C8B-B14F-4D97-AF65-F5344CB8AC3E}">
        <p14:creationId xmlns:p14="http://schemas.microsoft.com/office/powerpoint/2010/main" val="3567771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1</a:t>
            </a:fld>
            <a:endParaRPr lang="en-GB"/>
          </a:p>
        </p:txBody>
      </p:sp>
    </p:spTree>
    <p:extLst>
      <p:ext uri="{BB962C8B-B14F-4D97-AF65-F5344CB8AC3E}">
        <p14:creationId xmlns:p14="http://schemas.microsoft.com/office/powerpoint/2010/main" val="3951022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4/26/2021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486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14</a:t>
            </a:fld>
            <a:endParaRPr lang="en-GB"/>
          </a:p>
        </p:txBody>
      </p:sp>
    </p:spTree>
    <p:extLst>
      <p:ext uri="{BB962C8B-B14F-4D97-AF65-F5344CB8AC3E}">
        <p14:creationId xmlns:p14="http://schemas.microsoft.com/office/powerpoint/2010/main" val="4044542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15</a:t>
            </a:fld>
            <a:endParaRPr lang="en-GB"/>
          </a:p>
        </p:txBody>
      </p:sp>
    </p:spTree>
    <p:extLst>
      <p:ext uri="{BB962C8B-B14F-4D97-AF65-F5344CB8AC3E}">
        <p14:creationId xmlns:p14="http://schemas.microsoft.com/office/powerpoint/2010/main" val="3148237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4/26/2021 11:04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926201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CC710F-B155-4731-AC44-C5E6F0ADD88E}" type="slidenum">
              <a:rPr lang="en-GB" smtClean="0"/>
              <a:t>18</a:t>
            </a:fld>
            <a:endParaRPr lang="en-GB"/>
          </a:p>
        </p:txBody>
      </p:sp>
    </p:spTree>
    <p:extLst>
      <p:ext uri="{BB962C8B-B14F-4D97-AF65-F5344CB8AC3E}">
        <p14:creationId xmlns:p14="http://schemas.microsoft.com/office/powerpoint/2010/main" val="21480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19C63-FB75-415C-8A96-2227AF4782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998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3A76B7-D7F0-4945-9387-B2D1F61599E7}" type="slidenum">
              <a:rPr lang="en-US" smtClean="0"/>
              <a:t>20</a:t>
            </a:fld>
            <a:endParaRPr lang="en-US"/>
          </a:p>
        </p:txBody>
      </p:sp>
    </p:spTree>
    <p:extLst>
      <p:ext uri="{BB962C8B-B14F-4D97-AF65-F5344CB8AC3E}">
        <p14:creationId xmlns:p14="http://schemas.microsoft.com/office/powerpoint/2010/main" val="1283111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007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96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2</a:t>
            </a:fld>
            <a:endParaRPr lang="en-GB"/>
          </a:p>
        </p:txBody>
      </p:sp>
    </p:spTree>
    <p:extLst>
      <p:ext uri="{BB962C8B-B14F-4D97-AF65-F5344CB8AC3E}">
        <p14:creationId xmlns:p14="http://schemas.microsoft.com/office/powerpoint/2010/main" val="1719398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95775">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622382" defTabSz="9954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95775">
              <a:defRPr/>
            </a:pPr>
            <a:fld id="{38EEC551-8CDA-4EB6-89BB-2A86C9F091C8}" type="datetime8">
              <a:rPr lang="en-US">
                <a:solidFill>
                  <a:prstClr val="black"/>
                </a:solidFill>
                <a:latin typeface="Segoe UI" pitchFamily="34" charset="0"/>
              </a:rPr>
              <a:pPr defTabSz="995775">
                <a:defRPr/>
              </a:pPr>
              <a:t>4/26/2021 11:04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95775">
              <a:defRPr/>
            </a:pPr>
            <a:fld id="{B4008EB6-D09E-4580-8CD6-DDB14511944F}" type="slidenum">
              <a:rPr lang="en-US">
                <a:solidFill>
                  <a:prstClr val="black"/>
                </a:solidFill>
                <a:latin typeface="Segoe UI" pitchFamily="34" charset="0"/>
              </a:rPr>
              <a:pPr defTabSz="995775">
                <a:defRPr/>
              </a:pPr>
              <a:t>23</a:t>
            </a:fld>
            <a:endParaRPr lang="en-US">
              <a:solidFill>
                <a:prstClr val="black"/>
              </a:solidFill>
              <a:latin typeface="Segoe UI" pitchFamily="34" charset="0"/>
            </a:endParaRPr>
          </a:p>
        </p:txBody>
      </p:sp>
    </p:spTree>
    <p:extLst>
      <p:ext uri="{BB962C8B-B14F-4D97-AF65-F5344CB8AC3E}">
        <p14:creationId xmlns:p14="http://schemas.microsoft.com/office/powerpoint/2010/main" val="1310861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95775">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22382" defTabSz="9954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95775">
              <a:defRPr/>
            </a:pPr>
            <a:fld id="{D18B56EA-E28F-4F92-9F16-7A6F2501B303}" type="datetime8">
              <a:rPr lang="en-US">
                <a:solidFill>
                  <a:prstClr val="black"/>
                </a:solidFill>
                <a:latin typeface="Segoe UI" pitchFamily="34" charset="0"/>
              </a:rPr>
              <a:pPr defTabSz="995775">
                <a:defRPr/>
              </a:pPr>
              <a:t>4/26/2021 11:04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95775">
              <a:defRPr/>
            </a:pPr>
            <a:fld id="{B4008EB6-D09E-4580-8CD6-DDB14511944F}" type="slidenum">
              <a:rPr lang="en-US">
                <a:solidFill>
                  <a:prstClr val="black"/>
                </a:solidFill>
                <a:latin typeface="Segoe UI" pitchFamily="34" charset="0"/>
              </a:rPr>
              <a:pPr defTabSz="995775">
                <a:defRPr/>
              </a:pPr>
              <a:t>24</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C5C0C118-5735-4C22-98C6-6A9CA5B35A3E}"/>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991757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526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4/26/2021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322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4/26/2021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06223F-8C92-4852-AFCE-44DC33785A3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2292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E431790-C357-4E5E-AC8D-D43FDDB0D2E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6566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30</a:t>
            </a:fld>
            <a:endParaRPr lang="en-GB"/>
          </a:p>
        </p:txBody>
      </p:sp>
    </p:spTree>
    <p:extLst>
      <p:ext uri="{BB962C8B-B14F-4D97-AF65-F5344CB8AC3E}">
        <p14:creationId xmlns:p14="http://schemas.microsoft.com/office/powerpoint/2010/main" val="78617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966338">
              <a:defRPr/>
            </a:pPr>
            <a:fld id="{4ED3C565-F0A3-4D69-80B4-5AD40B8AC0B4}" type="slidenum">
              <a:rPr lang="en-US">
                <a:solidFill>
                  <a:prstClr val="black"/>
                </a:solidFill>
                <a:latin typeface="Calibri" panose="020F0502020204030204"/>
              </a:rPr>
              <a:pPr defTabSz="966338">
                <a:defRPr/>
              </a:pPr>
              <a:t>3</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E5F68A48-6E3D-4128-B8E2-E53DBDB6C7F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329106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4/26/2021 11:04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335563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4/26/2021 11:04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311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9F43E5-8A60-4F66-80BF-29312F6B315A}" type="slidenum">
              <a:rPr lang="en-US" smtClean="0"/>
              <a:t>6</a:t>
            </a:fld>
            <a:endParaRPr lang="en-US"/>
          </a:p>
        </p:txBody>
      </p:sp>
    </p:spTree>
    <p:extLst>
      <p:ext uri="{BB962C8B-B14F-4D97-AF65-F5344CB8AC3E}">
        <p14:creationId xmlns:p14="http://schemas.microsoft.com/office/powerpoint/2010/main" val="1365845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339551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303">
              <a:defRPr/>
            </a:pPr>
            <a:fld id="{72E0C910-0166-48E0-B8EF-5071277A02A8}" type="datetime8">
              <a:rPr lang="en-US">
                <a:solidFill>
                  <a:prstClr val="black"/>
                </a:solidFill>
                <a:latin typeface="Segoe UI" pitchFamily="34" charset="0"/>
              </a:rPr>
              <a:pPr defTabSz="966303">
                <a:defRPr/>
              </a:pPr>
              <a:t>4/26/2021 11:04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303">
              <a:defRPr/>
            </a:pPr>
            <a:fld id="{B4008EB6-D09E-4580-8CD6-DDB14511944F}" type="slidenum">
              <a:rPr lang="en-US">
                <a:solidFill>
                  <a:prstClr val="black"/>
                </a:solidFill>
                <a:latin typeface="Segoe UI" pitchFamily="34" charset="0"/>
              </a:rPr>
              <a:pPr defTabSz="966303">
                <a:defRPr/>
              </a:pPr>
              <a:t>10</a:t>
            </a:fld>
            <a:endParaRPr lang="en-US">
              <a:solidFill>
                <a:prstClr val="black"/>
              </a:solidFill>
              <a:latin typeface="Segoe UI" pitchFamily="34" charset="0"/>
            </a:endParaRPr>
          </a:p>
        </p:txBody>
      </p:sp>
    </p:spTree>
    <p:extLst>
      <p:ext uri="{BB962C8B-B14F-4D97-AF65-F5344CB8AC3E}">
        <p14:creationId xmlns:p14="http://schemas.microsoft.com/office/powerpoint/2010/main" val="245035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4/26/2021 11:04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5.xml"/><Relationship Id="rId4" Type="http://schemas.openxmlformats.org/officeDocument/2006/relationships/image" Target="../media/image44.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Master" Target="../slideMasters/slideMaster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54.jpe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5588-14E2-424C-BFB8-1D79EDB11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138DC4-192D-477E-BFAC-E4A58752B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E2DB96B-9D46-407E-9B8C-3B64B6CB0976}"/>
              </a:ext>
            </a:extLst>
          </p:cNvPr>
          <p:cNvSpPr>
            <a:spLocks noGrp="1"/>
          </p:cNvSpPr>
          <p:nvPr>
            <p:ph type="dt" sz="half" idx="10"/>
          </p:nvPr>
        </p:nvSpPr>
        <p:spPr/>
        <p:txBody>
          <a:bodyPr/>
          <a:lstStyle/>
          <a:p>
            <a:fld id="{5D166CC3-2FA3-4A9F-B81C-05C6AF79D458}" type="datetimeFigureOut">
              <a:rPr lang="en-GB" smtClean="0"/>
              <a:t>26/04/2021</a:t>
            </a:fld>
            <a:endParaRPr lang="en-GB"/>
          </a:p>
        </p:txBody>
      </p:sp>
      <p:sp>
        <p:nvSpPr>
          <p:cNvPr id="5" name="Footer Placeholder 4">
            <a:extLst>
              <a:ext uri="{FF2B5EF4-FFF2-40B4-BE49-F238E27FC236}">
                <a16:creationId xmlns:a16="http://schemas.microsoft.com/office/drawing/2014/main" id="{D57184BF-5DA6-44D0-9B7B-CC34F331E1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2542F2-3E52-43EA-9417-1A73A3544052}"/>
              </a:ext>
            </a:extLst>
          </p:cNvPr>
          <p:cNvSpPr>
            <a:spLocks noGrp="1"/>
          </p:cNvSpPr>
          <p:nvPr>
            <p:ph type="sldNum" sz="quarter" idx="12"/>
          </p:nvPr>
        </p:nvSpPr>
        <p:spPr/>
        <p:txBody>
          <a:bodyPr/>
          <a:lstStyle/>
          <a:p>
            <a:fld id="{F92A695C-8393-4B06-A8D5-00C7959ABC09}" type="slidenum">
              <a:rPr lang="en-GB" smtClean="0"/>
              <a:t>‹#›</a:t>
            </a:fld>
            <a:endParaRPr lang="en-GB"/>
          </a:p>
        </p:txBody>
      </p:sp>
    </p:spTree>
    <p:extLst>
      <p:ext uri="{BB962C8B-B14F-4D97-AF65-F5344CB8AC3E}">
        <p14:creationId xmlns:p14="http://schemas.microsoft.com/office/powerpoint/2010/main" val="1248576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1" y="1437329"/>
            <a:ext cx="12192000" cy="54206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00948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85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51434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5506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859337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396225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8710198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7422120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736752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41806404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1534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623483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028237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24403220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6069154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4335814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219542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742553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701430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9823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485085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131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220378"/>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 name="TextBox 2">
            <a:extLst>
              <a:ext uri="{FF2B5EF4-FFF2-40B4-BE49-F238E27FC236}">
                <a16:creationId xmlns:a16="http://schemas.microsoft.com/office/drawing/2014/main" id="{EC57186E-5BF9-4D2A-9CCD-C9A524A1019C}"/>
              </a:ext>
            </a:extLst>
          </p:cNvPr>
          <p:cNvSpPr txBox="1"/>
          <p:nvPr userDrawn="1"/>
        </p:nvSpPr>
        <p:spPr>
          <a:xfrm>
            <a:off x="10747513" y="6560716"/>
            <a:ext cx="1669774" cy="433965"/>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C00000"/>
                </a:solidFill>
              </a:rPr>
              <a:t>Microsoft confidential</a:t>
            </a:r>
          </a:p>
        </p:txBody>
      </p:sp>
    </p:spTree>
    <p:extLst>
      <p:ext uri="{BB962C8B-B14F-4D97-AF65-F5344CB8AC3E}">
        <p14:creationId xmlns:p14="http://schemas.microsoft.com/office/powerpoint/2010/main" val="21468172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278012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51148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01576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080151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2305638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40856066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4667314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02994232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8310934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08329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7270739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49578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13240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7869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974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1395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97D6-3DB4-4BEB-9FF8-A7E2F8A68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6B0E02-65C7-4AFD-8BB0-7AEFE23B85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C827EE-0667-46E3-9EE2-F4EDBAC1A4F1}"/>
              </a:ext>
            </a:extLst>
          </p:cNvPr>
          <p:cNvSpPr>
            <a:spLocks noGrp="1"/>
          </p:cNvSpPr>
          <p:nvPr>
            <p:ph type="dt" sz="half" idx="10"/>
          </p:nvPr>
        </p:nvSpPr>
        <p:spPr/>
        <p:txBody>
          <a:bodyPr/>
          <a:lstStyle/>
          <a:p>
            <a:fld id="{61934901-B3BE-47DD-A5EB-8FD413B92F11}" type="datetimeFigureOut">
              <a:rPr lang="en-US" smtClean="0"/>
              <a:t>4/26/2021</a:t>
            </a:fld>
            <a:endParaRPr lang="en-US"/>
          </a:p>
        </p:txBody>
      </p:sp>
      <p:sp>
        <p:nvSpPr>
          <p:cNvPr id="5" name="Footer Placeholder 4">
            <a:extLst>
              <a:ext uri="{FF2B5EF4-FFF2-40B4-BE49-F238E27FC236}">
                <a16:creationId xmlns:a16="http://schemas.microsoft.com/office/drawing/2014/main" id="{ED7D64F3-7AF7-4E05-A417-578921630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409E3-6E45-4E18-8ECA-16876D971D9E}"/>
              </a:ext>
            </a:extLst>
          </p:cNvPr>
          <p:cNvSpPr>
            <a:spLocks noGrp="1"/>
          </p:cNvSpPr>
          <p:nvPr>
            <p:ph type="sldNum" sz="quarter" idx="12"/>
          </p:nvPr>
        </p:nvSpPr>
        <p:spPr/>
        <p:txBody>
          <a:bodyPr/>
          <a:lstStyle/>
          <a:p>
            <a:fld id="{821C1843-41F8-445E-8581-8BD116A5C474}" type="slidenum">
              <a:rPr lang="en-US" smtClean="0"/>
              <a:t>‹#›</a:t>
            </a:fld>
            <a:endParaRPr lang="en-US"/>
          </a:p>
        </p:txBody>
      </p:sp>
    </p:spTree>
    <p:extLst>
      <p:ext uri="{BB962C8B-B14F-4D97-AF65-F5344CB8AC3E}">
        <p14:creationId xmlns:p14="http://schemas.microsoft.com/office/powerpoint/2010/main" val="1983195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847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hrom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43507-2798-4B5E-BD04-0BE781D676E8}"/>
              </a:ext>
            </a:extLst>
          </p:cNvPr>
          <p:cNvSpPr/>
          <p:nvPr userDrawn="1"/>
        </p:nvSpPr>
        <p:spPr>
          <a:xfrm>
            <a:off x="0" y="0"/>
            <a:ext cx="12193524" cy="3063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sp>
        <p:nvSpPr>
          <p:cNvPr id="4" name="TextBox 3">
            <a:extLst>
              <a:ext uri="{FF2B5EF4-FFF2-40B4-BE49-F238E27FC236}">
                <a16:creationId xmlns:a16="http://schemas.microsoft.com/office/drawing/2014/main" id="{6A8DAEA3-9126-44A3-971C-363E56895111}"/>
              </a:ext>
            </a:extLst>
          </p:cNvPr>
          <p:cNvSpPr txBox="1"/>
          <p:nvPr userDrawn="1"/>
        </p:nvSpPr>
        <p:spPr>
          <a:xfrm>
            <a:off x="71024" y="60829"/>
            <a:ext cx="1367682"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Windows Admin Center</a:t>
            </a:r>
          </a:p>
        </p:txBody>
      </p:sp>
      <p:cxnSp>
        <p:nvCxnSpPr>
          <p:cNvPr id="5" name="Straight Connector 4">
            <a:extLst>
              <a:ext uri="{FF2B5EF4-FFF2-40B4-BE49-F238E27FC236}">
                <a16:creationId xmlns:a16="http://schemas.microsoft.com/office/drawing/2014/main" id="{C815DAD6-D0C9-40CD-93C4-CB5041717C15}"/>
              </a:ext>
            </a:extLst>
          </p:cNvPr>
          <p:cNvCxnSpPr>
            <a:cxnSpLocks/>
          </p:cNvCxnSpPr>
          <p:nvPr userDrawn="1"/>
        </p:nvCxnSpPr>
        <p:spPr>
          <a:xfrm>
            <a:off x="1458617" y="0"/>
            <a:ext cx="0" cy="301752"/>
          </a:xfrm>
          <a:prstGeom prst="line">
            <a:avLst/>
          </a:prstGeom>
          <a:ln w="25400">
            <a:solidFill>
              <a:srgbClr val="38383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EDACC9-6B33-43A5-BD4C-8FB0655EB555}"/>
              </a:ext>
            </a:extLst>
          </p:cNvPr>
          <p:cNvSpPr txBox="1"/>
          <p:nvPr userDrawn="1"/>
        </p:nvSpPr>
        <p:spPr>
          <a:xfrm>
            <a:off x="1550161" y="60829"/>
            <a:ext cx="974947"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Server Manager</a:t>
            </a:r>
          </a:p>
        </p:txBody>
      </p:sp>
      <p:pic>
        <p:nvPicPr>
          <p:cNvPr id="7" name="Graphic 6">
            <a:extLst>
              <a:ext uri="{FF2B5EF4-FFF2-40B4-BE49-F238E27FC236}">
                <a16:creationId xmlns:a16="http://schemas.microsoft.com/office/drawing/2014/main" id="{2C955383-95B2-409D-876F-9AB18A4B3E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96280" y="89154"/>
            <a:ext cx="600964" cy="128016"/>
          </a:xfrm>
          <a:prstGeom prst="rect">
            <a:avLst/>
          </a:prstGeom>
        </p:spPr>
      </p:pic>
      <p:grpSp>
        <p:nvGrpSpPr>
          <p:cNvPr id="8" name="Group 7">
            <a:extLst>
              <a:ext uri="{FF2B5EF4-FFF2-40B4-BE49-F238E27FC236}">
                <a16:creationId xmlns:a16="http://schemas.microsoft.com/office/drawing/2014/main" id="{198C011C-8A01-45AE-AD42-83238F81BB14}"/>
              </a:ext>
            </a:extLst>
          </p:cNvPr>
          <p:cNvGrpSpPr/>
          <p:nvPr userDrawn="1"/>
        </p:nvGrpSpPr>
        <p:grpSpPr>
          <a:xfrm>
            <a:off x="10967847" y="0"/>
            <a:ext cx="306324" cy="306324"/>
            <a:chOff x="21033126" y="84639"/>
            <a:chExt cx="612648" cy="612648"/>
          </a:xfrm>
        </p:grpSpPr>
        <p:sp>
          <p:nvSpPr>
            <p:cNvPr id="9" name="Rectangle 8">
              <a:extLst>
                <a:ext uri="{FF2B5EF4-FFF2-40B4-BE49-F238E27FC236}">
                  <a16:creationId xmlns:a16="http://schemas.microsoft.com/office/drawing/2014/main" id="{97196C91-5B0E-472B-A53E-450177CD6318}"/>
                </a:ext>
              </a:extLst>
            </p:cNvPr>
            <p:cNvSpPr/>
            <p:nvPr/>
          </p:nvSpPr>
          <p:spPr>
            <a:xfrm>
              <a:off x="21033126" y="84639"/>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0" name="Picture 9">
              <a:extLst>
                <a:ext uri="{FF2B5EF4-FFF2-40B4-BE49-F238E27FC236}">
                  <a16:creationId xmlns:a16="http://schemas.microsoft.com/office/drawing/2014/main" id="{81831609-3C09-4E75-8756-45D98A27E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3438" y="294951"/>
              <a:ext cx="192024" cy="192024"/>
            </a:xfrm>
            <a:prstGeom prst="rect">
              <a:avLst/>
            </a:prstGeom>
          </p:spPr>
        </p:pic>
      </p:grpSp>
      <p:grpSp>
        <p:nvGrpSpPr>
          <p:cNvPr id="11" name="Group 10">
            <a:extLst>
              <a:ext uri="{FF2B5EF4-FFF2-40B4-BE49-F238E27FC236}">
                <a16:creationId xmlns:a16="http://schemas.microsoft.com/office/drawing/2014/main" id="{07EEE015-AE04-4F8D-A15A-51244FB8E427}"/>
              </a:ext>
            </a:extLst>
          </p:cNvPr>
          <p:cNvGrpSpPr/>
          <p:nvPr userDrawn="1"/>
        </p:nvGrpSpPr>
        <p:grpSpPr>
          <a:xfrm>
            <a:off x="11274171" y="0"/>
            <a:ext cx="306324" cy="306324"/>
            <a:chOff x="21747181" y="81966"/>
            <a:chExt cx="612648" cy="612648"/>
          </a:xfrm>
        </p:grpSpPr>
        <p:sp>
          <p:nvSpPr>
            <p:cNvPr id="12" name="Rectangle 11">
              <a:extLst>
                <a:ext uri="{FF2B5EF4-FFF2-40B4-BE49-F238E27FC236}">
                  <a16:creationId xmlns:a16="http://schemas.microsoft.com/office/drawing/2014/main" id="{20543E26-3BA2-4234-ABDC-B30FEC89F86B}"/>
                </a:ext>
              </a:extLst>
            </p:cNvPr>
            <p:cNvSpPr/>
            <p:nvPr/>
          </p:nvSpPr>
          <p:spPr>
            <a:xfrm>
              <a:off x="2174718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3" name="Picture 12">
              <a:extLst>
                <a:ext uri="{FF2B5EF4-FFF2-40B4-BE49-F238E27FC236}">
                  <a16:creationId xmlns:a16="http://schemas.microsoft.com/office/drawing/2014/main" id="{AEC3D009-1C51-4771-8D45-F42321556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493" y="292278"/>
              <a:ext cx="192024" cy="192024"/>
            </a:xfrm>
            <a:prstGeom prst="rect">
              <a:avLst/>
            </a:prstGeom>
          </p:spPr>
        </p:pic>
      </p:grpSp>
      <p:grpSp>
        <p:nvGrpSpPr>
          <p:cNvPr id="14" name="Group 13">
            <a:extLst>
              <a:ext uri="{FF2B5EF4-FFF2-40B4-BE49-F238E27FC236}">
                <a16:creationId xmlns:a16="http://schemas.microsoft.com/office/drawing/2014/main" id="{2E5A0541-D2C0-475C-8971-36FDE14BEF88}"/>
              </a:ext>
            </a:extLst>
          </p:cNvPr>
          <p:cNvGrpSpPr/>
          <p:nvPr userDrawn="1"/>
        </p:nvGrpSpPr>
        <p:grpSpPr>
          <a:xfrm>
            <a:off x="11580495" y="0"/>
            <a:ext cx="306324" cy="306324"/>
            <a:chOff x="22513372" y="81966"/>
            <a:chExt cx="612648" cy="612648"/>
          </a:xfrm>
        </p:grpSpPr>
        <p:sp>
          <p:nvSpPr>
            <p:cNvPr id="15" name="Rectangle 14">
              <a:extLst>
                <a:ext uri="{FF2B5EF4-FFF2-40B4-BE49-F238E27FC236}">
                  <a16:creationId xmlns:a16="http://schemas.microsoft.com/office/drawing/2014/main" id="{125A0E75-650A-4C37-916B-63A718F73070}"/>
                </a:ext>
              </a:extLst>
            </p:cNvPr>
            <p:cNvSpPr/>
            <p:nvPr/>
          </p:nvSpPr>
          <p:spPr>
            <a:xfrm>
              <a:off x="22513372"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6" name="Picture 15">
              <a:extLst>
                <a:ext uri="{FF2B5EF4-FFF2-40B4-BE49-F238E27FC236}">
                  <a16:creationId xmlns:a16="http://schemas.microsoft.com/office/drawing/2014/main" id="{D6392AA9-E787-4667-B8D6-59217A0944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23684" y="292278"/>
              <a:ext cx="192024" cy="192024"/>
            </a:xfrm>
            <a:prstGeom prst="rect">
              <a:avLst/>
            </a:prstGeom>
          </p:spPr>
        </p:pic>
      </p:grpSp>
      <p:grpSp>
        <p:nvGrpSpPr>
          <p:cNvPr id="17" name="Group 16">
            <a:extLst>
              <a:ext uri="{FF2B5EF4-FFF2-40B4-BE49-F238E27FC236}">
                <a16:creationId xmlns:a16="http://schemas.microsoft.com/office/drawing/2014/main" id="{57A1E1B6-A3F6-400E-B399-8971D0021CE1}"/>
              </a:ext>
            </a:extLst>
          </p:cNvPr>
          <p:cNvGrpSpPr/>
          <p:nvPr userDrawn="1"/>
        </p:nvGrpSpPr>
        <p:grpSpPr>
          <a:xfrm>
            <a:off x="11887200" y="0"/>
            <a:ext cx="306324" cy="306324"/>
            <a:chOff x="23202791" y="81966"/>
            <a:chExt cx="612648" cy="612648"/>
          </a:xfrm>
        </p:grpSpPr>
        <p:sp>
          <p:nvSpPr>
            <p:cNvPr id="18" name="Rectangle 17">
              <a:extLst>
                <a:ext uri="{FF2B5EF4-FFF2-40B4-BE49-F238E27FC236}">
                  <a16:creationId xmlns:a16="http://schemas.microsoft.com/office/drawing/2014/main" id="{F005D3F3-99E4-4AAF-A673-7E4593E4C4B4}"/>
                </a:ext>
              </a:extLst>
            </p:cNvPr>
            <p:cNvSpPr/>
            <p:nvPr/>
          </p:nvSpPr>
          <p:spPr>
            <a:xfrm>
              <a:off x="2320279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9" name="Picture 18">
              <a:extLst>
                <a:ext uri="{FF2B5EF4-FFF2-40B4-BE49-F238E27FC236}">
                  <a16:creationId xmlns:a16="http://schemas.microsoft.com/office/drawing/2014/main" id="{B8F20953-B70D-499E-9A58-960B1D2BD0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13103" y="292278"/>
              <a:ext cx="192024" cy="192024"/>
            </a:xfrm>
            <a:prstGeom prst="rect">
              <a:avLst/>
            </a:prstGeom>
          </p:spPr>
        </p:pic>
      </p:grpSp>
      <p:pic>
        <p:nvPicPr>
          <p:cNvPr id="20" name="Picture 19">
            <a:extLst>
              <a:ext uri="{FF2B5EF4-FFF2-40B4-BE49-F238E27FC236}">
                <a16:creationId xmlns:a16="http://schemas.microsoft.com/office/drawing/2014/main" id="{9DD06432-23D9-41CB-A2AD-AA901212865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462167" y="105156"/>
            <a:ext cx="96012" cy="96012"/>
          </a:xfrm>
          <a:prstGeom prst="rect">
            <a:avLst/>
          </a:prstGeom>
        </p:spPr>
      </p:pic>
    </p:spTree>
    <p:extLst>
      <p:ext uri="{BB962C8B-B14F-4D97-AF65-F5344CB8AC3E}">
        <p14:creationId xmlns:p14="http://schemas.microsoft.com/office/powerpoint/2010/main" val="1108182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871580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28986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7540477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4435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2250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70287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956043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38976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8962642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6455830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9522447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706012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8993583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176907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2775932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3013608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449065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9016138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9242177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755467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2055309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00012669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9929508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4416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0365986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9962856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649756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5859979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05090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306726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023220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621626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6195737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0164123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3000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979747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0110093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869561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7788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2156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121432"/>
            <a:ext cx="6669658" cy="611962"/>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6690CBB3-DC67-496C-B2EA-98F6E856ECE7}"/>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2833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3138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304498"/>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2" y="-1"/>
            <a:ext cx="6226629" cy="6858001"/>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74000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guide id="5" pos="3840">
          <p15:clr>
            <a:srgbClr val="5ACBF0"/>
          </p15:clr>
        </p15:guide>
        <p15:guide id="6"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9610" t="-47055"/>
          <a:stretch/>
        </p:blipFill>
        <p:spPr>
          <a:xfrm>
            <a:off x="1316736" y="6345936"/>
            <a:ext cx="10695592" cy="363870"/>
          </a:xfrm>
          <a:prstGeom prst="rect">
            <a:avLst/>
          </a:prstGeom>
        </p:spPr>
      </p:pic>
      <p:sp>
        <p:nvSpPr>
          <p:cNvPr id="3" name="Text Placeholder 8">
            <a:extLst>
              <a:ext uri="{FF2B5EF4-FFF2-40B4-BE49-F238E27FC236}">
                <a16:creationId xmlns:a16="http://schemas.microsoft.com/office/drawing/2014/main" id="{38E44A47-7F13-42F3-9FC8-0823885A2924}"/>
              </a:ext>
            </a:extLst>
          </p:cNvPr>
          <p:cNvSpPr>
            <a:spLocks noGrp="1"/>
          </p:cNvSpPr>
          <p:nvPr>
            <p:ph type="body" sz="quarter" idx="11" hasCustomPrompt="1"/>
          </p:nvPr>
        </p:nvSpPr>
        <p:spPr>
          <a:xfrm>
            <a:off x="345156" y="354148"/>
            <a:ext cx="11488256" cy="796670"/>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Tree>
    <p:extLst>
      <p:ext uri="{BB962C8B-B14F-4D97-AF65-F5344CB8AC3E}">
        <p14:creationId xmlns:p14="http://schemas.microsoft.com/office/powerpoint/2010/main" val="9415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220378"/>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 name="TextBox 2">
            <a:extLst>
              <a:ext uri="{FF2B5EF4-FFF2-40B4-BE49-F238E27FC236}">
                <a16:creationId xmlns:a16="http://schemas.microsoft.com/office/drawing/2014/main" id="{EC57186E-5BF9-4D2A-9CCD-C9A524A1019C}"/>
              </a:ext>
            </a:extLst>
          </p:cNvPr>
          <p:cNvSpPr txBox="1"/>
          <p:nvPr userDrawn="1"/>
        </p:nvSpPr>
        <p:spPr>
          <a:xfrm>
            <a:off x="10747513" y="6560716"/>
            <a:ext cx="1669774" cy="433965"/>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C00000"/>
                </a:solidFill>
              </a:rPr>
              <a:t>Microsoft confidential</a:t>
            </a:r>
          </a:p>
        </p:txBody>
      </p:sp>
    </p:spTree>
    <p:extLst>
      <p:ext uri="{BB962C8B-B14F-4D97-AF65-F5344CB8AC3E}">
        <p14:creationId xmlns:p14="http://schemas.microsoft.com/office/powerpoint/2010/main" val="41412146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7">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3" y="1804301"/>
            <a:ext cx="3611045" cy="2915050"/>
          </a:xfrm>
        </p:spPr>
        <p:txBody>
          <a:bodyPr wrap="square" lIns="0" tIns="0" rIns="0" bIns="0">
            <a:noAutofit/>
          </a:bodyPr>
          <a:lstStyle>
            <a:lvl1pPr marL="98545" marR="0" indent="-179174" algn="l" defTabSz="913841"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3968" marR="0" indent="0" algn="l" defTabSz="913841"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7935" indent="0">
              <a:buNone/>
              <a:defRPr/>
            </a:lvl3pPr>
            <a:lvl4pPr marL="671903" indent="0">
              <a:buNone/>
              <a:defRPr/>
            </a:lvl4pPr>
            <a:lvl5pPr marL="895870"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4" y="5419473"/>
            <a:ext cx="3630721" cy="663263"/>
          </a:xfrm>
        </p:spPr>
        <p:txBody>
          <a:bodyPr/>
          <a:lstStyle>
            <a:lvl1pPr marL="98545">
              <a:lnSpc>
                <a:spcPct val="100000"/>
              </a:lnSpc>
              <a:defRPr sz="1567">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8"/>
            <a:ext cx="1699096" cy="450773"/>
          </a:xfrm>
          <a:noFill/>
        </p:spPr>
        <p:txBody>
          <a:bodyPr anchor="ctr">
            <a:noAutofit/>
          </a:bodyPr>
          <a:lstStyle>
            <a:lvl1pPr marL="0" indent="0" algn="ctr">
              <a:buNone/>
              <a:defRPr sz="1567">
                <a:solidFill>
                  <a:schemeClr val="accent3"/>
                </a:solidFill>
                <a:latin typeface="+mn-lt"/>
              </a:defRPr>
            </a:lvl1pPr>
          </a:lstStyle>
          <a:p>
            <a:r>
              <a:rPr lang="en-US"/>
              <a:t>Logo</a:t>
            </a:r>
          </a:p>
        </p:txBody>
      </p:sp>
    </p:spTree>
    <p:extLst>
      <p:ext uri="{BB962C8B-B14F-4D97-AF65-F5344CB8AC3E}">
        <p14:creationId xmlns:p14="http://schemas.microsoft.com/office/powerpoint/2010/main" val="2744053993"/>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11113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theme" Target="../theme/theme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theme" Target="../theme/theme5.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image" Target="../media/image39.png"/><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8" Type="http://schemas.openxmlformats.org/officeDocument/2006/relationships/slideLayout" Target="../slideLayouts/slideLayout61.xml"/><Relationship Id="rId3"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75DDC-91FA-4B4F-80F0-5119D2F580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478E08-C72A-480F-ADD1-265F2671A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407181-FFBA-43A8-B972-BE01A1F69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66CC3-2FA3-4A9F-B81C-05C6AF79D458}" type="datetimeFigureOut">
              <a:rPr lang="en-GB" smtClean="0"/>
              <a:t>26/04/2021</a:t>
            </a:fld>
            <a:endParaRPr lang="en-GB"/>
          </a:p>
        </p:txBody>
      </p:sp>
      <p:sp>
        <p:nvSpPr>
          <p:cNvPr id="5" name="Footer Placeholder 4">
            <a:extLst>
              <a:ext uri="{FF2B5EF4-FFF2-40B4-BE49-F238E27FC236}">
                <a16:creationId xmlns:a16="http://schemas.microsoft.com/office/drawing/2014/main" id="{92D19B70-BBA9-426B-A589-777E945CC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83AB89-0F00-4EBE-9829-49309505F7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A695C-8393-4B06-A8D5-00C7959ABC09}" type="slidenum">
              <a:rPr lang="en-GB" smtClean="0"/>
              <a:t>‹#›</a:t>
            </a:fld>
            <a:endParaRPr lang="en-GB"/>
          </a:p>
        </p:txBody>
      </p:sp>
    </p:spTree>
    <p:extLst>
      <p:ext uri="{BB962C8B-B14F-4D97-AF65-F5344CB8AC3E}">
        <p14:creationId xmlns:p14="http://schemas.microsoft.com/office/powerpoint/2010/main" val="394226815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a:t>
            </a:r>
            <a:r>
              <a:rPr lang="en-US" sz="1100" b="0" i="0" kern="0" spc="-20" baseline="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36981536"/>
      </p:ext>
    </p:extLst>
  </p:cSld>
  <p:clrMap bg1="lt1" tx1="dk1" bg2="lt2" tx2="dk2" accent1="accent1" accent2="accent2" accent3="accent3" accent4="accent4" accent5="accent5" accent6="accent6" hlink="hlink" folHlink="folHlink"/>
  <p:sldLayoutIdLst>
    <p:sldLayoutId id="2147484951" r:id="rId1"/>
    <p:sldLayoutId id="2147484950" r:id="rId2"/>
    <p:sldLayoutId id="2147484952" r:id="rId3"/>
    <p:sldLayoutId id="2147484953" r:id="rId4"/>
    <p:sldLayoutId id="2147484954" r:id="rId5"/>
    <p:sldLayoutId id="2147484955" r:id="rId6"/>
    <p:sldLayoutId id="2147484956" r:id="rId7"/>
    <p:sldLayoutId id="2147484959" r:id="rId8"/>
    <p:sldLayoutId id="21474850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a:t>
            </a:r>
            <a:r>
              <a:rPr lang="en-US" sz="1100" b="0" i="0" kern="0" spc="-20" baseline="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1025157418"/>
      </p:ext>
    </p:extLst>
  </p:cSld>
  <p:clrMap bg1="lt1" tx1="dk1" bg2="lt2" tx2="dk2" accent1="accent1" accent2="accent2" accent3="accent3" accent4="accent4" accent5="accent5" accent6="accent6" hlink="hlink" folHlink="folHlink"/>
  <p:sldLayoutIdLst>
    <p:sldLayoutId id="21474849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991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795910481"/>
      </p:ext>
    </p:extLst>
  </p:cSld>
  <p:clrMap bg1="lt1" tx1="dk1" bg2="lt2" tx2="dk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 id="2147484974" r:id="rId13"/>
    <p:sldLayoutId id="2147484975" r:id="rId14"/>
    <p:sldLayoutId id="2147484976" r:id="rId15"/>
    <p:sldLayoutId id="2147484977" r:id="rId16"/>
    <p:sldLayoutId id="2147484978" r:id="rId17"/>
    <p:sldLayoutId id="2147484979" r:id="rId18"/>
    <p:sldLayoutId id="2147484980" r:id="rId19"/>
    <p:sldLayoutId id="2147484981" r:id="rId20"/>
    <p:sldLayoutId id="2147484982" r:id="rId21"/>
    <p:sldLayoutId id="2147484983" r:id="rId22"/>
    <p:sldLayoutId id="2147484984" r:id="rId23"/>
    <p:sldLayoutId id="2147484985" r:id="rId24"/>
    <p:sldLayoutId id="2147484986" r:id="rId25"/>
    <p:sldLayoutId id="2147484987" r:id="rId26"/>
    <p:sldLayoutId id="2147484988" r:id="rId27"/>
    <p:sldLayoutId id="2147484989" r:id="rId28"/>
    <p:sldLayoutId id="2147484990" r:id="rId29"/>
    <p:sldLayoutId id="2147484991" r:id="rId30"/>
    <p:sldLayoutId id="2147484992" r:id="rId31"/>
    <p:sldLayoutId id="2147484993" r:id="rId32"/>
    <p:sldLayoutId id="2147484994" r:id="rId33"/>
    <p:sldLayoutId id="2147484995" r:id="rId34"/>
    <p:sldLayoutId id="2147484996" r:id="rId35"/>
    <p:sldLayoutId id="2147484997" r:id="rId36"/>
    <p:sldLayoutId id="2147484998" r:id="rId37"/>
    <p:sldLayoutId id="2147484999" r:id="rId38"/>
    <p:sldLayoutId id="2147485000" r:id="rId39"/>
    <p:sldLayoutId id="2147485001" r:id="rId40"/>
    <p:sldLayoutId id="2147485002" r:id="rId41"/>
    <p:sldLayoutId id="2147485003" r:id="rId4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B3 Segoe UI Regular 10/12</a:t>
            </a:r>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37606405"/>
      </p:ext>
    </p:extLst>
  </p:cSld>
  <p:clrMap bg1="lt1" tx1="dk1" bg2="lt2" tx2="dk2" accent1="accent1" accent2="accent2" accent3="accent3" accent4="accent4" accent5="accent5" accent6="accent6" hlink="hlink" folHlink="folHlink"/>
  <p:sldLayoutIdLst>
    <p:sldLayoutId id="2147485006" r:id="rId1"/>
    <p:sldLayoutId id="2147485007" r:id="rId2"/>
    <p:sldLayoutId id="2147485008" r:id="rId3"/>
    <p:sldLayoutId id="2147485009" r:id="rId4"/>
    <p:sldLayoutId id="2147485010" r:id="rId5"/>
    <p:sldLayoutId id="2147485011" r:id="rId6"/>
    <p:sldLayoutId id="2147485012" r:id="rId7"/>
    <p:sldLayoutId id="2147485013" r:id="rId8"/>
    <p:sldLayoutId id="2147485014" r:id="rId9"/>
    <p:sldLayoutId id="2147485015" r:id="rId10"/>
    <p:sldLayoutId id="2147485016" r:id="rId11"/>
    <p:sldLayoutId id="2147485017" r:id="rId12"/>
    <p:sldLayoutId id="2147485018" r:id="rId13"/>
    <p:sldLayoutId id="2147485019" r:id="rId14"/>
    <p:sldLayoutId id="2147485020" r:id="rId15"/>
    <p:sldLayoutId id="2147485021" r:id="rId16"/>
    <p:sldLayoutId id="2147485022" r:id="rId17"/>
    <p:sldLayoutId id="2147485023" r:id="rId18"/>
    <p:sldLayoutId id="2147485024" r:id="rId19"/>
    <p:sldLayoutId id="2147485025" r:id="rId20"/>
    <p:sldLayoutId id="2147485026" r:id="rId21"/>
    <p:sldLayoutId id="2147485027" r:id="rId22"/>
    <p:sldLayoutId id="2147485028" r:id="rId23"/>
    <p:sldLayoutId id="2147485029" r:id="rId24"/>
    <p:sldLayoutId id="2147485030" r:id="rId25"/>
    <p:sldLayoutId id="2147485031" r:id="rId26"/>
    <p:sldLayoutId id="2147485032" r:id="rId27"/>
    <p:sldLayoutId id="2147485033" r:id="rId28"/>
    <p:sldLayoutId id="2147485034" r:id="rId29"/>
    <p:sldLayoutId id="2147485035" r:id="rId30"/>
    <p:sldLayoutId id="2147485036" r:id="rId31"/>
    <p:sldLayoutId id="2147485037" r:id="rId32"/>
    <p:sldLayoutId id="2147485038" r:id="rId33"/>
    <p:sldLayoutId id="2147485039" r:id="rId34"/>
    <p:sldLayoutId id="2147485040" r:id="rId35"/>
    <p:sldLayoutId id="2147485041" r:id="rId36"/>
    <p:sldLayoutId id="2147485042" r:id="rId37"/>
    <p:sldLayoutId id="2147485043"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71.png"/><Relationship Id="rId16"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emf"/><Relationship Id="rId9" Type="http://schemas.openxmlformats.org/officeDocument/2006/relationships/image" Target="../media/image78.png"/><Relationship Id="rId14" Type="http://schemas.openxmlformats.org/officeDocument/2006/relationships/image" Target="../media/image83.png"/></Relationships>
</file>

<file path=ppt/slides/_rels/slide1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sv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2.svg"/></Relationships>
</file>

<file path=ppt/slides/_rels/slide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07.svg"/><Relationship Id="rId11" Type="http://schemas.openxmlformats.org/officeDocument/2006/relationships/image" Target="../media/image103.pn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slides/_rels/slide1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svg"/><Relationship Id="rId9" Type="http://schemas.openxmlformats.org/officeDocument/2006/relationships/image" Target="../media/image10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8.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21.emf"/><Relationship Id="rId5" Type="http://schemas.microsoft.com/office/2007/relationships/hdphoto" Target="../media/hdphoto1.wdp"/><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1.jpeg"/><Relationship Id="rId4" Type="http://schemas.openxmlformats.org/officeDocument/2006/relationships/image" Target="../media/image60.jpeg"/></Relationships>
</file>

<file path=ppt/slides/_rels/slide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122.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26.png"/><Relationship Id="rId5" Type="http://schemas.openxmlformats.org/officeDocument/2006/relationships/image" Target="../media/image119.png"/><Relationship Id="rId4" Type="http://schemas.openxmlformats.org/officeDocument/2006/relationships/image" Target="../media/image125.png"/></Relationships>
</file>

<file path=ppt/slides/_rels/slide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27.png"/></Relationships>
</file>

<file path=ppt/slides/_rels/slide2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30.png"/><Relationship Id="rId7" Type="http://schemas.openxmlformats.org/officeDocument/2006/relationships/image" Target="../media/image134.emf"/><Relationship Id="rId12" Type="http://schemas.openxmlformats.org/officeDocument/2006/relationships/image" Target="../media/image139.emf"/><Relationship Id="rId17" Type="http://schemas.openxmlformats.org/officeDocument/2006/relationships/image" Target="../media/image144.emf"/><Relationship Id="rId2" Type="http://schemas.openxmlformats.org/officeDocument/2006/relationships/notesSlide" Target="../notesSlides/notesSlide22.xml"/><Relationship Id="rId16" Type="http://schemas.openxmlformats.org/officeDocument/2006/relationships/image" Target="../media/image143.svg"/><Relationship Id="rId1" Type="http://schemas.openxmlformats.org/officeDocument/2006/relationships/slideLayout" Target="../slideLayouts/slideLayout86.xml"/><Relationship Id="rId6" Type="http://schemas.openxmlformats.org/officeDocument/2006/relationships/image" Target="../media/image133.svg"/><Relationship Id="rId11" Type="http://schemas.openxmlformats.org/officeDocument/2006/relationships/image" Target="../media/image138.svg"/><Relationship Id="rId5" Type="http://schemas.openxmlformats.org/officeDocument/2006/relationships/image" Target="../media/image132.png"/><Relationship Id="rId15" Type="http://schemas.openxmlformats.org/officeDocument/2006/relationships/image" Target="../media/image142.png"/><Relationship Id="rId10" Type="http://schemas.openxmlformats.org/officeDocument/2006/relationships/image" Target="../media/image137.png"/><Relationship Id="rId19" Type="http://schemas.openxmlformats.org/officeDocument/2006/relationships/image" Target="../media/image146.svg"/><Relationship Id="rId4" Type="http://schemas.openxmlformats.org/officeDocument/2006/relationships/image" Target="../media/image131.svg"/><Relationship Id="rId9" Type="http://schemas.openxmlformats.org/officeDocument/2006/relationships/image" Target="../media/image136.svg"/><Relationship Id="rId14" Type="http://schemas.openxmlformats.org/officeDocument/2006/relationships/image" Target="../media/image141.svg"/></Relationships>
</file>

<file path=ppt/slides/_rels/slide2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emf"/><Relationship Id="rId7" Type="http://schemas.openxmlformats.org/officeDocument/2006/relationships/image" Target="../media/image151.svg"/><Relationship Id="rId2" Type="http://schemas.openxmlformats.org/officeDocument/2006/relationships/notesSlide" Target="../notesSlides/notesSlide23.xml"/><Relationship Id="rId1" Type="http://schemas.openxmlformats.org/officeDocument/2006/relationships/slideLayout" Target="../slideLayouts/slideLayout72.xml"/><Relationship Id="rId6" Type="http://schemas.openxmlformats.org/officeDocument/2006/relationships/image" Target="../media/image150.png"/><Relationship Id="rId5" Type="http://schemas.openxmlformats.org/officeDocument/2006/relationships/image" Target="../media/image149.svg"/><Relationship Id="rId4" Type="http://schemas.openxmlformats.org/officeDocument/2006/relationships/image" Target="../media/image148.png"/></Relationships>
</file>

<file path=ppt/slides/_rels/slide28.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0.svg"/><Relationship Id="rId3" Type="http://schemas.openxmlformats.org/officeDocument/2006/relationships/image" Target="../media/image148.png"/><Relationship Id="rId7" Type="http://schemas.openxmlformats.org/officeDocument/2006/relationships/image" Target="../media/image155.png"/><Relationship Id="rId12" Type="http://schemas.openxmlformats.org/officeDocument/2006/relationships/image" Target="../media/image159.png"/><Relationship Id="rId2" Type="http://schemas.openxmlformats.org/officeDocument/2006/relationships/notesSlide" Target="../notesSlides/notesSlide24.xml"/><Relationship Id="rId1" Type="http://schemas.openxmlformats.org/officeDocument/2006/relationships/slideLayout" Target="../slideLayouts/slideLayout67.xml"/><Relationship Id="rId6" Type="http://schemas.openxmlformats.org/officeDocument/2006/relationships/image" Target="../media/image154.svg"/><Relationship Id="rId11" Type="http://schemas.openxmlformats.org/officeDocument/2006/relationships/chart" Target="../charts/chart1.xml"/><Relationship Id="rId5" Type="http://schemas.openxmlformats.org/officeDocument/2006/relationships/image" Target="../media/image153.png"/><Relationship Id="rId15" Type="http://schemas.openxmlformats.org/officeDocument/2006/relationships/image" Target="../media/image162.svg"/><Relationship Id="rId10" Type="http://schemas.openxmlformats.org/officeDocument/2006/relationships/image" Target="../media/image158.svg"/><Relationship Id="rId4" Type="http://schemas.openxmlformats.org/officeDocument/2006/relationships/image" Target="../media/image149.svg"/><Relationship Id="rId9" Type="http://schemas.openxmlformats.org/officeDocument/2006/relationships/image" Target="../media/image157.png"/><Relationship Id="rId14" Type="http://schemas.openxmlformats.org/officeDocument/2006/relationships/image" Target="../media/image161.png"/></Relationships>
</file>

<file path=ppt/slides/_rels/slide2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51.svg"/><Relationship Id="rId3" Type="http://schemas.openxmlformats.org/officeDocument/2006/relationships/image" Target="../media/image163.emf"/><Relationship Id="rId7" Type="http://schemas.openxmlformats.org/officeDocument/2006/relationships/image" Target="../media/image167.png"/><Relationship Id="rId12" Type="http://schemas.openxmlformats.org/officeDocument/2006/relationships/image" Target="../media/image150.png"/><Relationship Id="rId2" Type="http://schemas.openxmlformats.org/officeDocument/2006/relationships/notesSlide" Target="../notesSlides/notesSlide25.xml"/><Relationship Id="rId1" Type="http://schemas.openxmlformats.org/officeDocument/2006/relationships/slideLayout" Target="../slideLayouts/slideLayout67.xml"/><Relationship Id="rId6" Type="http://schemas.openxmlformats.org/officeDocument/2006/relationships/image" Target="../media/image166.png"/><Relationship Id="rId11" Type="http://schemas.openxmlformats.org/officeDocument/2006/relationships/image" Target="../media/image133.svg"/><Relationship Id="rId5" Type="http://schemas.openxmlformats.org/officeDocument/2006/relationships/image" Target="../media/image165.emf"/><Relationship Id="rId10" Type="http://schemas.openxmlformats.org/officeDocument/2006/relationships/image" Target="../media/image132.png"/><Relationship Id="rId4" Type="http://schemas.openxmlformats.org/officeDocument/2006/relationships/image" Target="../media/image164.emf"/><Relationship Id="rId9" Type="http://schemas.openxmlformats.org/officeDocument/2006/relationships/image" Target="../media/image131.svg"/><Relationship Id="rId14" Type="http://schemas.openxmlformats.org/officeDocument/2006/relationships/image" Target="../media/image1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5.svg"/></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5.svg"/></Relationships>
</file>

<file path=ppt/slides/_rels/slide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2E962-0083-4470-A362-DFC6CEA22A1B}"/>
              </a:ext>
            </a:extLst>
          </p:cNvPr>
          <p:cNvSpPr>
            <a:spLocks noGrp="1"/>
          </p:cNvSpPr>
          <p:nvPr>
            <p:ph type="ctrTitle"/>
          </p:nvPr>
        </p:nvSpPr>
        <p:spPr>
          <a:xfrm>
            <a:off x="970908" y="1220919"/>
            <a:ext cx="5425781" cy="2387600"/>
          </a:xfrm>
        </p:spPr>
        <p:txBody>
          <a:bodyPr>
            <a:normAutofit/>
          </a:bodyPr>
          <a:lstStyle/>
          <a:p>
            <a:pPr algn="l"/>
            <a:r>
              <a:rPr lang="en-GB" sz="5400" b="1" dirty="0">
                <a:effectLst/>
                <a:latin typeface="Segoe UI Light" panose="020B0502040204020203" pitchFamily="34" charset="0"/>
                <a:ea typeface="Calibri" panose="020F0502020204030204" pitchFamily="34" charset="0"/>
                <a:cs typeface="Segoe UI Light" panose="020B0502040204020203" pitchFamily="34" charset="0"/>
              </a:rPr>
              <a:t>The Hybrid Azure Story</a:t>
            </a:r>
            <a:endParaRPr lang="en-GB" sz="5400" b="1" dirty="0">
              <a:latin typeface="Segoe UI Light" panose="020B0502040204020203" pitchFamily="34" charset="0"/>
              <a:cs typeface="Segoe UI Light" panose="020B0502040204020203" pitchFamily="34" charset="0"/>
            </a:endParaRPr>
          </a:p>
        </p:txBody>
      </p:sp>
      <p:sp>
        <p:nvSpPr>
          <p:cNvPr id="3" name="Subtitle 2">
            <a:extLst>
              <a:ext uri="{FF2B5EF4-FFF2-40B4-BE49-F238E27FC236}">
                <a16:creationId xmlns:a16="http://schemas.microsoft.com/office/drawing/2014/main" id="{260FC619-9E24-4F0C-937C-E99B812BD3D2}"/>
              </a:ext>
            </a:extLst>
          </p:cNvPr>
          <p:cNvSpPr>
            <a:spLocks noGrp="1"/>
          </p:cNvSpPr>
          <p:nvPr>
            <p:ph type="subTitle" idx="1"/>
          </p:nvPr>
        </p:nvSpPr>
        <p:spPr>
          <a:xfrm>
            <a:off x="970908" y="3700594"/>
            <a:ext cx="5425781" cy="2592630"/>
          </a:xfrm>
        </p:spPr>
        <p:txBody>
          <a:bodyPr>
            <a:normAutofit lnSpcReduction="10000"/>
          </a:bodyPr>
          <a:lstStyle/>
          <a:p>
            <a:pPr algn="l"/>
            <a:r>
              <a:rPr lang="en-GB">
                <a:latin typeface="Segoe UI Light" panose="020B0502040204020203" pitchFamily="34" charset="0"/>
                <a:cs typeface="Segoe UI Light" panose="020B0502040204020203" pitchFamily="34" charset="0"/>
              </a:rPr>
              <a:t>Sarah Lean</a:t>
            </a:r>
          </a:p>
          <a:p>
            <a:pPr algn="l"/>
            <a:r>
              <a:rPr lang="en-GB">
                <a:latin typeface="Segoe UI Light" panose="020B0502040204020203" pitchFamily="34" charset="0"/>
                <a:cs typeface="Segoe UI Light" panose="020B0502040204020203" pitchFamily="34" charset="0"/>
              </a:rPr>
              <a:t>Senior Cloud Advocate</a:t>
            </a:r>
          </a:p>
          <a:p>
            <a:pPr algn="l"/>
            <a:r>
              <a:rPr lang="en-GB">
                <a:latin typeface="Segoe UI Light" panose="020B0502040204020203" pitchFamily="34" charset="0"/>
                <a:cs typeface="Segoe UI Light" panose="020B0502040204020203" pitchFamily="34" charset="0"/>
              </a:rPr>
              <a:t>Microsoft</a:t>
            </a:r>
          </a:p>
          <a:p>
            <a:pPr algn="l"/>
            <a:endParaRPr lang="en-GB">
              <a:latin typeface="Segoe UI Light" panose="020B0502040204020203" pitchFamily="34" charset="0"/>
              <a:cs typeface="Segoe UI Light" panose="020B0502040204020203" pitchFamily="34" charset="0"/>
            </a:endParaRPr>
          </a:p>
          <a:p>
            <a:pPr algn="l"/>
            <a:r>
              <a:rPr lang="en-GB">
                <a:latin typeface="Segoe UI Light" panose="020B0502040204020203" pitchFamily="34" charset="0"/>
                <a:cs typeface="Segoe UI Light" panose="020B0502040204020203" pitchFamily="34" charset="0"/>
              </a:rPr>
              <a:t>@Techielass</a:t>
            </a:r>
          </a:p>
          <a:p>
            <a:pPr algn="l"/>
            <a:r>
              <a:rPr lang="en-GB">
                <a:latin typeface="Segoe UI Light" panose="020B0502040204020203" pitchFamily="34" charset="0"/>
                <a:cs typeface="Segoe UI Light" panose="020B0502040204020203" pitchFamily="34" charset="0"/>
              </a:rPr>
              <a:t>www.techielass.com</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080D7284-38EC-4B50-AFB0-03661F780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6621" y="5222500"/>
            <a:ext cx="2520095" cy="2141447"/>
          </a:xfrm>
          <a:prstGeom prst="rect">
            <a:avLst/>
          </a:prstGeom>
        </p:spPr>
      </p:pic>
    </p:spTree>
    <p:extLst>
      <p:ext uri="{BB962C8B-B14F-4D97-AF65-F5344CB8AC3E}">
        <p14:creationId xmlns:p14="http://schemas.microsoft.com/office/powerpoint/2010/main" val="37020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588963"/>
            <a:ext cx="4364737" cy="2535236"/>
          </a:xfrm>
          <a:prstGeom prst="rect">
            <a:avLst/>
          </a:prstGeom>
        </p:spPr>
        <p:txBody>
          <a:bodyPr wrap="square" anchor="b">
            <a:normAutofit/>
          </a:bodyPr>
          <a:lstStyle/>
          <a:p>
            <a:r>
              <a:rPr lang="en-US" sz="2800" dirty="0"/>
              <a:t>Windows Admin Center: </a:t>
            </a:r>
            <a:br>
              <a:rPr lang="en-US" sz="3200" dirty="0"/>
            </a:br>
            <a:r>
              <a:rPr lang="en-US" b="1" dirty="0"/>
              <a:t>Your bridge </a:t>
            </a:r>
            <a:br>
              <a:rPr lang="en-US" b="1" dirty="0"/>
            </a:br>
            <a:r>
              <a:rPr lang="en-US" b="1" dirty="0"/>
              <a:t>to the cloud</a:t>
            </a:r>
          </a:p>
        </p:txBody>
      </p:sp>
      <p:sp>
        <p:nvSpPr>
          <p:cNvPr id="6" name="Text Placeholder 5"/>
          <p:cNvSpPr>
            <a:spLocks noGrp="1"/>
          </p:cNvSpPr>
          <p:nvPr>
            <p:ph type="body" sz="quarter" idx="10"/>
          </p:nvPr>
        </p:nvSpPr>
        <p:spPr>
          <a:xfrm>
            <a:off x="584200" y="3535540"/>
            <a:ext cx="4162425" cy="2733497"/>
          </a:xfrm>
          <a:prstGeom prst="rect">
            <a:avLst/>
          </a:prstGeom>
        </p:spPr>
        <p:txBody>
          <a:bodyPr wrap="square">
            <a:normAutofit/>
          </a:bodyPr>
          <a:lstStyle/>
          <a:p>
            <a:pPr>
              <a:spcAft>
                <a:spcPts val="1200"/>
              </a:spcAft>
            </a:pPr>
            <a:r>
              <a:rPr lang="en-US"/>
              <a:t>Discover Azure services that bring value to your environment</a:t>
            </a:r>
          </a:p>
          <a:p>
            <a:pPr>
              <a:spcAft>
                <a:spcPts val="1200"/>
              </a:spcAft>
            </a:pPr>
            <a:r>
              <a:rPr lang="en-US"/>
              <a:t>Automatically set up in a few clicks</a:t>
            </a:r>
          </a:p>
          <a:p>
            <a:pPr>
              <a:spcAft>
                <a:spcPts val="1200"/>
              </a:spcAft>
            </a:pPr>
            <a:r>
              <a:rPr lang="en-US"/>
              <a:t>Seamlessly transition to the Azure portal</a:t>
            </a:r>
          </a:p>
        </p:txBody>
      </p:sp>
      <p:pic>
        <p:nvPicPr>
          <p:cNvPr id="3" name="Picture 2" descr="A bridge over a body of water&#10;&#10;Description automatically generated">
            <a:extLst>
              <a:ext uri="{FF2B5EF4-FFF2-40B4-BE49-F238E27FC236}">
                <a16:creationId xmlns:a16="http://schemas.microsoft.com/office/drawing/2014/main" id="{B688392C-4E13-48ED-AFAB-9F9792503754}"/>
              </a:ext>
            </a:extLst>
          </p:cNvPr>
          <p:cNvPicPr>
            <a:picLocks noChangeAspect="1"/>
          </p:cNvPicPr>
          <p:nvPr/>
        </p:nvPicPr>
        <p:blipFill rotWithShape="1">
          <a:blip r:embed="rId3">
            <a:extLst>
              <a:ext uri="{28A0092B-C50C-407E-A947-70E740481C1C}">
                <a14:useLocalDpi xmlns:a14="http://schemas.microsoft.com/office/drawing/2010/main" val="0"/>
              </a:ext>
            </a:extLst>
          </a:blip>
          <a:srcRect t="5306" r="50000" b="34"/>
          <a:stretch/>
        </p:blipFill>
        <p:spPr>
          <a:xfrm>
            <a:off x="6096000" y="0"/>
            <a:ext cx="6113088" cy="6509982"/>
          </a:xfrm>
          <a:prstGeom prst="rect">
            <a:avLst/>
          </a:prstGeom>
        </p:spPr>
      </p:pic>
    </p:spTree>
    <p:extLst>
      <p:ext uri="{BB962C8B-B14F-4D97-AF65-F5344CB8AC3E}">
        <p14:creationId xmlns:p14="http://schemas.microsoft.com/office/powerpoint/2010/main" val="193371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AC27CF-2D05-47AF-9029-01F5118DF0E3}"/>
              </a:ext>
            </a:extLst>
          </p:cNvPr>
          <p:cNvSpPr>
            <a:spLocks noGrp="1"/>
          </p:cNvSpPr>
          <p:nvPr>
            <p:ph type="title"/>
          </p:nvPr>
        </p:nvSpPr>
        <p:spPr>
          <a:xfrm>
            <a:off x="455995" y="220378"/>
            <a:ext cx="11306469" cy="414344"/>
          </a:xfrm>
        </p:spPr>
        <p:txBody>
          <a:bodyPr/>
          <a:lstStyle/>
          <a:p>
            <a:r>
              <a:rPr lang="en-US" sz="4000" dirty="0"/>
              <a:t>Server management reimagined</a:t>
            </a:r>
          </a:p>
        </p:txBody>
      </p:sp>
      <p:sp>
        <p:nvSpPr>
          <p:cNvPr id="4" name="TextBox 3">
            <a:extLst>
              <a:ext uri="{FF2B5EF4-FFF2-40B4-BE49-F238E27FC236}">
                <a16:creationId xmlns:a16="http://schemas.microsoft.com/office/drawing/2014/main" id="{EB810C23-F124-48E6-A830-45E1BBC48946}"/>
              </a:ext>
            </a:extLst>
          </p:cNvPr>
          <p:cNvSpPr txBox="1"/>
          <p:nvPr/>
        </p:nvSpPr>
        <p:spPr>
          <a:xfrm>
            <a:off x="3760028" y="2927620"/>
            <a:ext cx="2133600" cy="162506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Streamline everyday tasks on premises</a:t>
            </a:r>
          </a:p>
        </p:txBody>
      </p:sp>
      <p:sp>
        <p:nvSpPr>
          <p:cNvPr id="9" name="TextBox 8">
            <a:extLst>
              <a:ext uri="{FF2B5EF4-FFF2-40B4-BE49-F238E27FC236}">
                <a16:creationId xmlns:a16="http://schemas.microsoft.com/office/drawing/2014/main" id="{A6551224-EA0F-4C1B-A5A7-2F7D31AFFC4F}"/>
              </a:ext>
            </a:extLst>
          </p:cNvPr>
          <p:cNvSpPr txBox="1"/>
          <p:nvPr/>
        </p:nvSpPr>
        <p:spPr>
          <a:xfrm>
            <a:off x="5937250" y="3260019"/>
            <a:ext cx="2133600"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Add hybrid capabilities</a:t>
            </a:r>
          </a:p>
        </p:txBody>
      </p:sp>
      <p:sp>
        <p:nvSpPr>
          <p:cNvPr id="5" name="Oval 4">
            <a:extLst>
              <a:ext uri="{FF2B5EF4-FFF2-40B4-BE49-F238E27FC236}">
                <a16:creationId xmlns:a16="http://schemas.microsoft.com/office/drawing/2014/main" id="{32BDC447-1105-4C76-83C5-D46B60D4A818}"/>
              </a:ext>
              <a:ext uri="{C183D7F6-B498-43B3-948B-1728B52AA6E4}">
                <adec:decorative xmlns:adec="http://schemas.microsoft.com/office/drawing/2017/decorative" val="1"/>
              </a:ext>
            </a:extLst>
          </p:cNvPr>
          <p:cNvSpPr/>
          <p:nvPr/>
        </p:nvSpPr>
        <p:spPr bwMode="auto">
          <a:xfrm>
            <a:off x="3601278"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745A7EE-E0B4-4496-96B1-F3CC41982FFD}"/>
              </a:ext>
              <a:ext uri="{C183D7F6-B498-43B3-948B-1728B52AA6E4}">
                <adec:decorative xmlns:adec="http://schemas.microsoft.com/office/drawing/2017/decorative" val="1"/>
              </a:ext>
            </a:extLst>
          </p:cNvPr>
          <p:cNvSpPr/>
          <p:nvPr/>
        </p:nvSpPr>
        <p:spPr bwMode="auto">
          <a:xfrm>
            <a:off x="5778500"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9AEC59B5-756C-4560-9640-347E7859C311}"/>
              </a:ext>
              <a:ext uri="{C183D7F6-B498-43B3-948B-1728B52AA6E4}">
                <adec:decorative xmlns:adec="http://schemas.microsoft.com/office/drawing/2017/decorative" val="1"/>
              </a:ext>
            </a:extLst>
          </p:cNvPr>
          <p:cNvGrpSpPr/>
          <p:nvPr/>
        </p:nvGrpSpPr>
        <p:grpSpPr>
          <a:xfrm>
            <a:off x="2603500" y="1676400"/>
            <a:ext cx="1671548" cy="4352328"/>
            <a:chOff x="2603500" y="1676400"/>
            <a:chExt cx="1671548" cy="4352328"/>
          </a:xfrm>
        </p:grpSpPr>
        <p:cxnSp>
          <p:nvCxnSpPr>
            <p:cNvPr id="8" name="Straight Connector 7">
              <a:extLst>
                <a:ext uri="{FF2B5EF4-FFF2-40B4-BE49-F238E27FC236}">
                  <a16:creationId xmlns:a16="http://schemas.microsoft.com/office/drawing/2014/main" id="{05721FD9-940F-4651-B91C-E4C10479C2F7}"/>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812BB26E-E780-4E15-98D2-B619DCF8339E}"/>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1147DF11-F0B4-414B-8D3F-C19A9693A810}"/>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6EBE80D6-8257-41A6-97EB-05515F5E7B66}"/>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14C6789E-70BB-4275-B130-296B3B14EA14}"/>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FB9E4B20-0D5F-4435-8D3A-5B3D444A13C0}"/>
              </a:ext>
              <a:ext uri="{C183D7F6-B498-43B3-948B-1728B52AA6E4}">
                <adec:decorative xmlns:adec="http://schemas.microsoft.com/office/drawing/2017/decorative" val="1"/>
              </a:ext>
            </a:extLst>
          </p:cNvPr>
          <p:cNvGrpSpPr/>
          <p:nvPr/>
        </p:nvGrpSpPr>
        <p:grpSpPr>
          <a:xfrm rot="10800000">
            <a:off x="7589078" y="1424301"/>
            <a:ext cx="1671548" cy="4352328"/>
            <a:chOff x="2603500" y="1676400"/>
            <a:chExt cx="1671548" cy="4352328"/>
          </a:xfrm>
        </p:grpSpPr>
        <p:cxnSp>
          <p:nvCxnSpPr>
            <p:cNvPr id="25" name="Straight Connector 24">
              <a:extLst>
                <a:ext uri="{FF2B5EF4-FFF2-40B4-BE49-F238E27FC236}">
                  <a16:creationId xmlns:a16="http://schemas.microsoft.com/office/drawing/2014/main" id="{E0FC2BB5-F4E7-43F9-8CFC-1415809DB66F}"/>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A91EF000-85F5-45EE-BA6D-310A16927ACC}"/>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a:extLst>
                <a:ext uri="{FF2B5EF4-FFF2-40B4-BE49-F238E27FC236}">
                  <a16:creationId xmlns:a16="http://schemas.microsoft.com/office/drawing/2014/main" id="{5892F97D-2C7D-4B26-9489-1EFE87FB675E}"/>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8" name="Straight Connector 27">
              <a:extLst>
                <a:ext uri="{FF2B5EF4-FFF2-40B4-BE49-F238E27FC236}">
                  <a16:creationId xmlns:a16="http://schemas.microsoft.com/office/drawing/2014/main" id="{98089B88-5278-4D88-980B-B5C1E3B2F7EB}"/>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563F1B4E-A280-4C8D-A014-20C477092E63}"/>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0" name="TextBox 29">
            <a:extLst>
              <a:ext uri="{FF2B5EF4-FFF2-40B4-BE49-F238E27FC236}">
                <a16:creationId xmlns:a16="http://schemas.microsoft.com/office/drawing/2014/main" id="{CEE3DB80-C876-4C29-AE7D-A99332866BF8}"/>
              </a:ext>
            </a:extLst>
          </p:cNvPr>
          <p:cNvSpPr txBox="1"/>
          <p:nvPr/>
        </p:nvSpPr>
        <p:spPr>
          <a:xfrm>
            <a:off x="769256" y="1274366"/>
            <a:ext cx="2525269" cy="877163"/>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Manage systems, including multiple versions of Windows Server</a:t>
            </a:r>
          </a:p>
        </p:txBody>
      </p:sp>
      <p:sp>
        <p:nvSpPr>
          <p:cNvPr id="31" name="TextBox 30">
            <a:extLst>
              <a:ext uri="{FF2B5EF4-FFF2-40B4-BE49-F238E27FC236}">
                <a16:creationId xmlns:a16="http://schemas.microsoft.com/office/drawing/2014/main" id="{252F950D-FC96-4D54-83EC-56D88F2AA09E}"/>
              </a:ext>
            </a:extLst>
          </p:cNvPr>
          <p:cNvSpPr txBox="1"/>
          <p:nvPr/>
        </p:nvSpPr>
        <p:spPr>
          <a:xfrm>
            <a:off x="1174079" y="2390406"/>
            <a:ext cx="1603631"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Apply updates</a:t>
            </a:r>
          </a:p>
        </p:txBody>
      </p:sp>
      <p:sp>
        <p:nvSpPr>
          <p:cNvPr id="32" name="TextBox 31">
            <a:extLst>
              <a:ext uri="{FF2B5EF4-FFF2-40B4-BE49-F238E27FC236}">
                <a16:creationId xmlns:a16="http://schemas.microsoft.com/office/drawing/2014/main" id="{7D20B3B4-4FC6-444D-8873-6EA3A4BBE7FD}"/>
              </a:ext>
            </a:extLst>
          </p:cNvPr>
          <p:cNvSpPr txBox="1"/>
          <p:nvPr/>
        </p:nvSpPr>
        <p:spPr>
          <a:xfrm>
            <a:off x="983245" y="3455444"/>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 server performance</a:t>
            </a:r>
          </a:p>
        </p:txBody>
      </p:sp>
      <p:sp>
        <p:nvSpPr>
          <p:cNvPr id="33" name="TextBox 32">
            <a:extLst>
              <a:ext uri="{FF2B5EF4-FFF2-40B4-BE49-F238E27FC236}">
                <a16:creationId xmlns:a16="http://schemas.microsoft.com/office/drawing/2014/main" id="{F4478C7E-B45C-472E-9ECE-C4AF73F3FFC4}"/>
              </a:ext>
            </a:extLst>
          </p:cNvPr>
          <p:cNvSpPr txBox="1"/>
          <p:nvPr/>
        </p:nvSpPr>
        <p:spPr>
          <a:xfrm>
            <a:off x="1174078" y="4802997"/>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Predict capacity needs</a:t>
            </a:r>
          </a:p>
        </p:txBody>
      </p:sp>
      <p:sp>
        <p:nvSpPr>
          <p:cNvPr id="34" name="TextBox 33">
            <a:extLst>
              <a:ext uri="{FF2B5EF4-FFF2-40B4-BE49-F238E27FC236}">
                <a16:creationId xmlns:a16="http://schemas.microsoft.com/office/drawing/2014/main" id="{681269E1-6420-4E28-8827-2B342D2B4874}"/>
              </a:ext>
            </a:extLst>
          </p:cNvPr>
          <p:cNvSpPr txBox="1"/>
          <p:nvPr/>
        </p:nvSpPr>
        <p:spPr>
          <a:xfrm>
            <a:off x="1658573" y="5628942"/>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Resolve server issues</a:t>
            </a:r>
          </a:p>
        </p:txBody>
      </p:sp>
      <p:sp>
        <p:nvSpPr>
          <p:cNvPr id="36" name="TextBox 35">
            <a:extLst>
              <a:ext uri="{FF2B5EF4-FFF2-40B4-BE49-F238E27FC236}">
                <a16:creationId xmlns:a16="http://schemas.microsoft.com/office/drawing/2014/main" id="{04B44735-179E-408D-8012-9909F19ED828}"/>
              </a:ext>
            </a:extLst>
          </p:cNvPr>
          <p:cNvSpPr txBox="1"/>
          <p:nvPr/>
        </p:nvSpPr>
        <p:spPr>
          <a:xfrm>
            <a:off x="8550826" y="115140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Bolster network security</a:t>
            </a:r>
          </a:p>
        </p:txBody>
      </p:sp>
      <p:sp>
        <p:nvSpPr>
          <p:cNvPr id="37" name="TextBox 36">
            <a:extLst>
              <a:ext uri="{FF2B5EF4-FFF2-40B4-BE49-F238E27FC236}">
                <a16:creationId xmlns:a16="http://schemas.microsoft.com/office/drawing/2014/main" id="{5F34B1C1-7631-4E65-BF0F-F6298FBC75A4}"/>
              </a:ext>
            </a:extLst>
          </p:cNvPr>
          <p:cNvSpPr txBox="1"/>
          <p:nvPr/>
        </p:nvSpPr>
        <p:spPr>
          <a:xfrm>
            <a:off x="9019326" y="2131850"/>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Keep local files in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sync with the cloud</a:t>
            </a:r>
          </a:p>
        </p:txBody>
      </p:sp>
      <p:sp>
        <p:nvSpPr>
          <p:cNvPr id="38" name="TextBox 37">
            <a:extLst>
              <a:ext uri="{FF2B5EF4-FFF2-40B4-BE49-F238E27FC236}">
                <a16:creationId xmlns:a16="http://schemas.microsoft.com/office/drawing/2014/main" id="{DDB7F7DB-B20A-4D49-BF06-A20718401CA5}"/>
              </a:ext>
            </a:extLst>
          </p:cNvPr>
          <p:cNvSpPr txBox="1"/>
          <p:nvPr/>
        </p:nvSpPr>
        <p:spPr>
          <a:xfrm>
            <a:off x="9260626" y="342732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Back up servers</a:t>
            </a:r>
          </a:p>
        </p:txBody>
      </p:sp>
      <p:sp>
        <p:nvSpPr>
          <p:cNvPr id="39" name="TextBox 38">
            <a:extLst>
              <a:ext uri="{FF2B5EF4-FFF2-40B4-BE49-F238E27FC236}">
                <a16:creationId xmlns:a16="http://schemas.microsoft.com/office/drawing/2014/main" id="{DF1D0686-5F9C-4E95-9AA8-F8FEAA6BD509}"/>
              </a:ext>
            </a:extLst>
          </p:cNvPr>
          <p:cNvSpPr txBox="1"/>
          <p:nvPr/>
        </p:nvSpPr>
        <p:spPr>
          <a:xfrm>
            <a:off x="9037095" y="454394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Protect servers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intelligently</a:t>
            </a:r>
          </a:p>
        </p:txBody>
      </p:sp>
      <p:sp>
        <p:nvSpPr>
          <p:cNvPr id="40" name="TextBox 39">
            <a:extLst>
              <a:ext uri="{FF2B5EF4-FFF2-40B4-BE49-F238E27FC236}">
                <a16:creationId xmlns:a16="http://schemas.microsoft.com/office/drawing/2014/main" id="{8C31C2DA-AA43-459D-8944-7F6CFBBE1CE6}"/>
              </a:ext>
            </a:extLst>
          </p:cNvPr>
          <p:cNvSpPr txBox="1"/>
          <p:nvPr/>
        </p:nvSpPr>
        <p:spPr>
          <a:xfrm>
            <a:off x="8596007" y="558059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Maximize performance, availability</a:t>
            </a:r>
          </a:p>
        </p:txBody>
      </p:sp>
      <p:grpSp>
        <p:nvGrpSpPr>
          <p:cNvPr id="41" name="download" descr=" download">
            <a:extLst>
              <a:ext uri="{FF2B5EF4-FFF2-40B4-BE49-F238E27FC236}">
                <a16:creationId xmlns:a16="http://schemas.microsoft.com/office/drawing/2014/main" id="{9603512A-6225-4777-BE95-3BB23C4BA3B6}"/>
              </a:ext>
            </a:extLst>
          </p:cNvPr>
          <p:cNvGrpSpPr>
            <a:grpSpLocks noChangeAspect="1"/>
          </p:cNvGrpSpPr>
          <p:nvPr/>
        </p:nvGrpSpPr>
        <p:grpSpPr bwMode="auto">
          <a:xfrm>
            <a:off x="951020" y="2423596"/>
            <a:ext cx="351738" cy="407276"/>
            <a:chOff x="445" y="770"/>
            <a:chExt cx="266" cy="308"/>
          </a:xfrm>
        </p:grpSpPr>
        <p:sp>
          <p:nvSpPr>
            <p:cNvPr id="42" name="Freeform 5">
              <a:extLst>
                <a:ext uri="{FF2B5EF4-FFF2-40B4-BE49-F238E27FC236}">
                  <a16:creationId xmlns:a16="http://schemas.microsoft.com/office/drawing/2014/main" id="{15A4C7BB-56B1-41C8-9946-D73E274BAFFF}"/>
                </a:ext>
              </a:extLst>
            </p:cNvPr>
            <p:cNvSpPr>
              <a:spLocks/>
            </p:cNvSpPr>
            <p:nvPr/>
          </p:nvSpPr>
          <p:spPr bwMode="auto">
            <a:xfrm>
              <a:off x="493" y="770"/>
              <a:ext cx="170" cy="252"/>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6">
              <a:extLst>
                <a:ext uri="{FF2B5EF4-FFF2-40B4-BE49-F238E27FC236}">
                  <a16:creationId xmlns:a16="http://schemas.microsoft.com/office/drawing/2014/main" id="{D1C52B70-A32D-444E-B7E0-B792739DB0B4}"/>
                </a:ext>
              </a:extLst>
            </p:cNvPr>
            <p:cNvSpPr>
              <a:spLocks noChangeArrowheads="1"/>
            </p:cNvSpPr>
            <p:nvPr/>
          </p:nvSpPr>
          <p:spPr bwMode="auto">
            <a:xfrm>
              <a:off x="445" y="1044"/>
              <a:ext cx="266" cy="3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server" descr="server">
            <a:extLst>
              <a:ext uri="{FF2B5EF4-FFF2-40B4-BE49-F238E27FC236}">
                <a16:creationId xmlns:a16="http://schemas.microsoft.com/office/drawing/2014/main" id="{8AF2167D-BBEE-496F-BF35-6FC1D6A788EE}"/>
              </a:ext>
            </a:extLst>
          </p:cNvPr>
          <p:cNvGrpSpPr/>
          <p:nvPr/>
        </p:nvGrpSpPr>
        <p:grpSpPr>
          <a:xfrm>
            <a:off x="10578348" y="4592197"/>
            <a:ext cx="261778" cy="451476"/>
            <a:chOff x="789783" y="2138184"/>
            <a:chExt cx="261778" cy="451476"/>
          </a:xfrm>
        </p:grpSpPr>
        <p:sp>
          <p:nvSpPr>
            <p:cNvPr id="45" name="Rectangle 44">
              <a:extLst>
                <a:ext uri="{FF2B5EF4-FFF2-40B4-BE49-F238E27FC236}">
                  <a16:creationId xmlns:a16="http://schemas.microsoft.com/office/drawing/2014/main" id="{C383E4F0-DC9A-48D8-9A2C-4A1C65047A69}"/>
                </a:ext>
              </a:extLst>
            </p:cNvPr>
            <p:cNvSpPr/>
            <p:nvPr/>
          </p:nvSpPr>
          <p:spPr bwMode="auto">
            <a:xfrm>
              <a:off x="789783" y="2138184"/>
              <a:ext cx="261778" cy="451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D200A78-4007-454D-88F0-A3F160A8532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5428F5B5-41FB-472D-9029-63E97139099E}"/>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FA2D525-A840-4575-AF6E-8C0200CAF650}"/>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9" name="Group 48" descr=" speed">
            <a:extLst>
              <a:ext uri="{FF2B5EF4-FFF2-40B4-BE49-F238E27FC236}">
                <a16:creationId xmlns:a16="http://schemas.microsoft.com/office/drawing/2014/main" id="{F3A0E371-CDBA-4604-B694-55E004BB5361}"/>
              </a:ext>
            </a:extLst>
          </p:cNvPr>
          <p:cNvGrpSpPr/>
          <p:nvPr/>
        </p:nvGrpSpPr>
        <p:grpSpPr>
          <a:xfrm>
            <a:off x="620416" y="3653098"/>
            <a:ext cx="446384" cy="370548"/>
            <a:chOff x="611409" y="3977058"/>
            <a:chExt cx="510119" cy="423457"/>
          </a:xfrm>
        </p:grpSpPr>
        <p:grpSp>
          <p:nvGrpSpPr>
            <p:cNvPr id="50" name="Group 49">
              <a:extLst>
                <a:ext uri="{FF2B5EF4-FFF2-40B4-BE49-F238E27FC236}">
                  <a16:creationId xmlns:a16="http://schemas.microsoft.com/office/drawing/2014/main" id="{F22399F0-5E2A-4FA8-B862-66389EC2EBBA}"/>
                </a:ext>
              </a:extLst>
            </p:cNvPr>
            <p:cNvGrpSpPr/>
            <p:nvPr/>
          </p:nvGrpSpPr>
          <p:grpSpPr>
            <a:xfrm rot="20400479">
              <a:off x="611409" y="3977058"/>
              <a:ext cx="510119" cy="423457"/>
              <a:chOff x="7804106" y="6721095"/>
              <a:chExt cx="411163" cy="341312"/>
            </a:xfrm>
          </p:grpSpPr>
          <p:sp>
            <p:nvSpPr>
              <p:cNvPr id="52" name="Freeform 12">
                <a:extLst>
                  <a:ext uri="{FF2B5EF4-FFF2-40B4-BE49-F238E27FC236}">
                    <a16:creationId xmlns:a16="http://schemas.microsoft.com/office/drawing/2014/main" id="{E0B16EF4-7452-41E9-92B8-4FC38FCA7DB2}"/>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3">
                <a:extLst>
                  <a:ext uri="{FF2B5EF4-FFF2-40B4-BE49-F238E27FC236}">
                    <a16:creationId xmlns:a16="http://schemas.microsoft.com/office/drawing/2014/main" id="{18CDE4B3-F76D-4B21-A439-0D85B3DCDBA9}"/>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4">
                <a:extLst>
                  <a:ext uri="{FF2B5EF4-FFF2-40B4-BE49-F238E27FC236}">
                    <a16:creationId xmlns:a16="http://schemas.microsoft.com/office/drawing/2014/main" id="{DBD36E8F-F83D-401E-A0CE-F05A5B884701}"/>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5">
                <a:extLst>
                  <a:ext uri="{FF2B5EF4-FFF2-40B4-BE49-F238E27FC236}">
                    <a16:creationId xmlns:a16="http://schemas.microsoft.com/office/drawing/2014/main" id="{C1E4A9D9-DFD8-42D5-BCF8-40C9459D076E}"/>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16">
                <a:extLst>
                  <a:ext uri="{FF2B5EF4-FFF2-40B4-BE49-F238E27FC236}">
                    <a16:creationId xmlns:a16="http://schemas.microsoft.com/office/drawing/2014/main" id="{62FCBCE8-8411-4D63-BA02-E02980ED65A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1" name="Freeform 21">
              <a:extLst>
                <a:ext uri="{FF2B5EF4-FFF2-40B4-BE49-F238E27FC236}">
                  <a16:creationId xmlns:a16="http://schemas.microsoft.com/office/drawing/2014/main" id="{BF3F7A43-7C14-43A8-A398-93B3004B1823}"/>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7" name="backup" descr="backup, recovery">
            <a:extLst>
              <a:ext uri="{FF2B5EF4-FFF2-40B4-BE49-F238E27FC236}">
                <a16:creationId xmlns:a16="http://schemas.microsoft.com/office/drawing/2014/main" id="{2B1F7526-8843-4285-8204-26B6237AE3A1}"/>
              </a:ext>
            </a:extLst>
          </p:cNvPr>
          <p:cNvGrpSpPr/>
          <p:nvPr/>
        </p:nvGrpSpPr>
        <p:grpSpPr>
          <a:xfrm>
            <a:off x="10779456" y="3498952"/>
            <a:ext cx="341820" cy="341816"/>
            <a:chOff x="11091691" y="3124201"/>
            <a:chExt cx="341820" cy="341816"/>
          </a:xfrm>
        </p:grpSpPr>
        <p:sp>
          <p:nvSpPr>
            <p:cNvPr id="58" name="Freeform: Shape 57">
              <a:extLst>
                <a:ext uri="{FF2B5EF4-FFF2-40B4-BE49-F238E27FC236}">
                  <a16:creationId xmlns:a16="http://schemas.microsoft.com/office/drawing/2014/main" id="{11C04ECF-BD9D-4C4C-B14D-7F30A100E38E}"/>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571271B-D64B-418A-906A-D4080D9FB6B4}"/>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2EF502B-74C0-411F-BE0F-2D6D20416DB0}"/>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A049782-ADEE-4B79-8952-C6BD895A4569}"/>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F194349-17EC-4914-9D92-263841E53257}"/>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296EB20-5DAF-41BA-A376-52F1F9F4175A}"/>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5DBFF6F-4D92-4969-9FFE-8A57FBF5CB89}"/>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F52CAD7-C2E8-482E-BD5B-0ABBF57B455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aphic 106" descr="calendar, events">
            <a:extLst>
              <a:ext uri="{FF2B5EF4-FFF2-40B4-BE49-F238E27FC236}">
                <a16:creationId xmlns:a16="http://schemas.microsoft.com/office/drawing/2014/main" id="{44072093-E30F-4F75-9EA1-6069918BAD33}"/>
              </a:ext>
            </a:extLst>
          </p:cNvPr>
          <p:cNvGrpSpPr/>
          <p:nvPr/>
        </p:nvGrpSpPr>
        <p:grpSpPr>
          <a:xfrm>
            <a:off x="10745159" y="5641912"/>
            <a:ext cx="455074" cy="455072"/>
            <a:chOff x="3471062" y="3907483"/>
            <a:chExt cx="503947" cy="503947"/>
          </a:xfrm>
        </p:grpSpPr>
        <p:sp>
          <p:nvSpPr>
            <p:cNvPr id="67" name="Freeform: Shape 66">
              <a:extLst>
                <a:ext uri="{FF2B5EF4-FFF2-40B4-BE49-F238E27FC236}">
                  <a16:creationId xmlns:a16="http://schemas.microsoft.com/office/drawing/2014/main" id="{CD122C93-7FED-4890-9050-6D947FF4DCC4}"/>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5E82932F-2890-4B32-B86C-B2933C60ACCD}"/>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336B90B-A85A-433A-947A-A191C8D0DEB5}"/>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5B0977D-56C1-4D0B-8203-6C01F10F963B}"/>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BEB2855-92A0-4D24-9A71-962AB44A9062}"/>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B999F1A-3C6F-4200-9FEC-C05C0308D0BA}"/>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B473C2F-6698-41E2-9151-E671042AF74C}"/>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D7F80F0-1E9C-43CE-9E22-499309533BE1}"/>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C7367D8-7073-4C93-BD7B-6DC24BF859A6}"/>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DE2A7C9-F0F1-473E-B1B0-B86891086636}"/>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46DE606-14CD-4BBB-822B-0C1992C47E22}"/>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4" descr="data">
            <a:extLst>
              <a:ext uri="{FF2B5EF4-FFF2-40B4-BE49-F238E27FC236}">
                <a16:creationId xmlns:a16="http://schemas.microsoft.com/office/drawing/2014/main" id="{9A484876-62B4-496B-8DF7-538AC4B048DE}"/>
              </a:ext>
            </a:extLst>
          </p:cNvPr>
          <p:cNvGrpSpPr>
            <a:grpSpLocks noChangeAspect="1"/>
          </p:cNvGrpSpPr>
          <p:nvPr/>
        </p:nvGrpSpPr>
        <p:grpSpPr bwMode="auto">
          <a:xfrm>
            <a:off x="838267" y="4878219"/>
            <a:ext cx="424442" cy="366750"/>
            <a:chOff x="1048" y="787"/>
            <a:chExt cx="309" cy="267"/>
          </a:xfrm>
        </p:grpSpPr>
        <p:sp>
          <p:nvSpPr>
            <p:cNvPr id="79" name="Rectangle 5">
              <a:extLst>
                <a:ext uri="{FF2B5EF4-FFF2-40B4-BE49-F238E27FC236}">
                  <a16:creationId xmlns:a16="http://schemas.microsoft.com/office/drawing/2014/main" id="{98DF79E0-D581-4AD0-99A2-69101E92A1D5}"/>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6">
              <a:extLst>
                <a:ext uri="{FF2B5EF4-FFF2-40B4-BE49-F238E27FC236}">
                  <a16:creationId xmlns:a16="http://schemas.microsoft.com/office/drawing/2014/main" id="{EBBD1E5D-9165-4108-ABEC-FFE2DCA982EE}"/>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7">
              <a:extLst>
                <a:ext uri="{FF2B5EF4-FFF2-40B4-BE49-F238E27FC236}">
                  <a16:creationId xmlns:a16="http://schemas.microsoft.com/office/drawing/2014/main" id="{B5F3942D-5DAA-4F91-8E20-C5C27E12EFC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
              <a:extLst>
                <a:ext uri="{FF2B5EF4-FFF2-40B4-BE49-F238E27FC236}">
                  <a16:creationId xmlns:a16="http://schemas.microsoft.com/office/drawing/2014/main" id="{AEC81BB7-477D-4516-9FA6-8AE402124743}"/>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9">
              <a:extLst>
                <a:ext uri="{FF2B5EF4-FFF2-40B4-BE49-F238E27FC236}">
                  <a16:creationId xmlns:a16="http://schemas.microsoft.com/office/drawing/2014/main" id="{F83DE56D-62B1-46C2-AB90-F8D1AE5DF31F}"/>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4" name="Group 83" descr="security, compliance">
            <a:extLst>
              <a:ext uri="{FF2B5EF4-FFF2-40B4-BE49-F238E27FC236}">
                <a16:creationId xmlns:a16="http://schemas.microsoft.com/office/drawing/2014/main" id="{32B3258F-D13B-4736-8434-E025A4CA988C}"/>
              </a:ext>
            </a:extLst>
          </p:cNvPr>
          <p:cNvGrpSpPr/>
          <p:nvPr/>
        </p:nvGrpSpPr>
        <p:grpSpPr>
          <a:xfrm>
            <a:off x="10779266" y="1216136"/>
            <a:ext cx="397900" cy="396504"/>
            <a:chOff x="7320530" y="4876800"/>
            <a:chExt cx="397900" cy="396504"/>
          </a:xfrm>
        </p:grpSpPr>
        <p:sp>
          <p:nvSpPr>
            <p:cNvPr id="85" name="Freeform 912">
              <a:extLst>
                <a:ext uri="{FF2B5EF4-FFF2-40B4-BE49-F238E27FC236}">
                  <a16:creationId xmlns:a16="http://schemas.microsoft.com/office/drawing/2014/main" id="{DF330C2B-D5A2-4A77-8AD6-9DF505BAB038}"/>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913">
              <a:extLst>
                <a:ext uri="{FF2B5EF4-FFF2-40B4-BE49-F238E27FC236}">
                  <a16:creationId xmlns:a16="http://schemas.microsoft.com/office/drawing/2014/main" id="{E1DEA788-D957-4E77-87EC-15FAC727660E}"/>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914">
              <a:extLst>
                <a:ext uri="{FF2B5EF4-FFF2-40B4-BE49-F238E27FC236}">
                  <a16:creationId xmlns:a16="http://schemas.microsoft.com/office/drawing/2014/main" id="{BD3D3F39-F014-4ABE-BD38-6C70361C2CFA}"/>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915">
              <a:extLst>
                <a:ext uri="{FF2B5EF4-FFF2-40B4-BE49-F238E27FC236}">
                  <a16:creationId xmlns:a16="http://schemas.microsoft.com/office/drawing/2014/main" id="{72084568-8FD0-4A70-9166-B023EE39B3C5}"/>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916">
              <a:extLst>
                <a:ext uri="{FF2B5EF4-FFF2-40B4-BE49-F238E27FC236}">
                  <a16:creationId xmlns:a16="http://schemas.microsoft.com/office/drawing/2014/main" id="{B2302F2D-50BB-4F0D-BA0A-10C62930E424}"/>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917">
              <a:extLst>
                <a:ext uri="{FF2B5EF4-FFF2-40B4-BE49-F238E27FC236}">
                  <a16:creationId xmlns:a16="http://schemas.microsoft.com/office/drawing/2014/main" id="{1A5C1940-C00D-4900-9A46-E99A5DCA5ADA}"/>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918">
              <a:extLst>
                <a:ext uri="{FF2B5EF4-FFF2-40B4-BE49-F238E27FC236}">
                  <a16:creationId xmlns:a16="http://schemas.microsoft.com/office/drawing/2014/main" id="{EF4D9761-A993-4217-AAE2-E9733D851A90}"/>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919">
              <a:extLst>
                <a:ext uri="{FF2B5EF4-FFF2-40B4-BE49-F238E27FC236}">
                  <a16:creationId xmlns:a16="http://schemas.microsoft.com/office/drawing/2014/main" id="{4DD05683-3F27-4D64-8954-2FB905D9B97A}"/>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920">
              <a:extLst>
                <a:ext uri="{FF2B5EF4-FFF2-40B4-BE49-F238E27FC236}">
                  <a16:creationId xmlns:a16="http://schemas.microsoft.com/office/drawing/2014/main" id="{50AEA1F6-FADD-4458-9083-F3B70FF939D4}"/>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921">
              <a:extLst>
                <a:ext uri="{FF2B5EF4-FFF2-40B4-BE49-F238E27FC236}">
                  <a16:creationId xmlns:a16="http://schemas.microsoft.com/office/drawing/2014/main" id="{B6DAC8D0-924A-43BC-A0CC-2CCBFA5DECDD}"/>
                </a:ext>
              </a:extLst>
            </p:cNvPr>
            <p:cNvSpPr>
              <a:spLocks noChangeArrowheads="1"/>
            </p:cNvSpPr>
            <p:nvPr/>
          </p:nvSpPr>
          <p:spPr bwMode="auto">
            <a:xfrm>
              <a:off x="7496444" y="5093202"/>
              <a:ext cx="46072" cy="4746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29" descr="built-in high availability">
            <a:extLst>
              <a:ext uri="{FF2B5EF4-FFF2-40B4-BE49-F238E27FC236}">
                <a16:creationId xmlns:a16="http://schemas.microsoft.com/office/drawing/2014/main" id="{717C0B67-F927-4651-B32D-2BA13D86D41B}"/>
              </a:ext>
            </a:extLst>
          </p:cNvPr>
          <p:cNvGrpSpPr>
            <a:grpSpLocks noChangeAspect="1"/>
          </p:cNvGrpSpPr>
          <p:nvPr/>
        </p:nvGrpSpPr>
        <p:grpSpPr bwMode="auto">
          <a:xfrm>
            <a:off x="365496" y="1367399"/>
            <a:ext cx="481013" cy="482600"/>
            <a:chOff x="988" y="757"/>
            <a:chExt cx="303" cy="304"/>
          </a:xfrm>
        </p:grpSpPr>
        <p:sp>
          <p:nvSpPr>
            <p:cNvPr id="96" name="AutoShape 28">
              <a:extLst>
                <a:ext uri="{FF2B5EF4-FFF2-40B4-BE49-F238E27FC236}">
                  <a16:creationId xmlns:a16="http://schemas.microsoft.com/office/drawing/2014/main" id="{932BDC7A-8859-4E33-A29A-248B07BB20F6}"/>
                </a:ext>
              </a:extLst>
            </p:cNvPr>
            <p:cNvSpPr>
              <a:spLocks noChangeAspect="1" noChangeArrowheads="1" noTextEdit="1"/>
            </p:cNvSpPr>
            <p:nvPr/>
          </p:nvSpPr>
          <p:spPr bwMode="auto">
            <a:xfrm>
              <a:off x="988" y="757"/>
              <a:ext cx="30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30">
              <a:extLst>
                <a:ext uri="{FF2B5EF4-FFF2-40B4-BE49-F238E27FC236}">
                  <a16:creationId xmlns:a16="http://schemas.microsoft.com/office/drawing/2014/main" id="{F307CF5A-7476-4FC8-BCB4-E6241D68828F}"/>
                </a:ext>
              </a:extLst>
            </p:cNvPr>
            <p:cNvSpPr>
              <a:spLocks/>
            </p:cNvSpPr>
            <p:nvPr/>
          </p:nvSpPr>
          <p:spPr bwMode="auto">
            <a:xfrm>
              <a:off x="1125" y="757"/>
              <a:ext cx="111" cy="70"/>
            </a:xfrm>
            <a:custGeom>
              <a:avLst/>
              <a:gdLst>
                <a:gd name="T0" fmla="*/ 140 w 140"/>
                <a:gd name="T1" fmla="*/ 56 h 89"/>
                <a:gd name="T2" fmla="*/ 107 w 140"/>
                <a:gd name="T3" fmla="*/ 22 h 89"/>
                <a:gd name="T4" fmla="*/ 101 w 140"/>
                <a:gd name="T5" fmla="*/ 23 h 89"/>
                <a:gd name="T6" fmla="*/ 70 w 140"/>
                <a:gd name="T7" fmla="*/ 0 h 89"/>
                <a:gd name="T8" fmla="*/ 37 w 140"/>
                <a:gd name="T9" fmla="*/ 31 h 89"/>
                <a:gd name="T10" fmla="*/ 29 w 140"/>
                <a:gd name="T11" fmla="*/ 30 h 89"/>
                <a:gd name="T12" fmla="*/ 0 w 140"/>
                <a:gd name="T13" fmla="*/ 59 h 89"/>
                <a:gd name="T14" fmla="*/ 25 w 140"/>
                <a:gd name="T15" fmla="*/ 89 h 89"/>
                <a:gd name="T16" fmla="*/ 26 w 140"/>
                <a:gd name="T17" fmla="*/ 89 h 89"/>
                <a:gd name="T18" fmla="*/ 107 w 140"/>
                <a:gd name="T19" fmla="*/ 89 h 89"/>
                <a:gd name="T20" fmla="*/ 140 w 140"/>
                <a:gd name="T21"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89">
                  <a:moveTo>
                    <a:pt x="140" y="56"/>
                  </a:moveTo>
                  <a:cubicBezTo>
                    <a:pt x="140" y="37"/>
                    <a:pt x="125" y="22"/>
                    <a:pt x="107" y="22"/>
                  </a:cubicBezTo>
                  <a:cubicBezTo>
                    <a:pt x="105" y="22"/>
                    <a:pt x="103" y="23"/>
                    <a:pt x="101" y="23"/>
                  </a:cubicBezTo>
                  <a:cubicBezTo>
                    <a:pt x="97" y="10"/>
                    <a:pt x="85" y="0"/>
                    <a:pt x="70" y="0"/>
                  </a:cubicBezTo>
                  <a:cubicBezTo>
                    <a:pt x="52" y="0"/>
                    <a:pt x="38" y="14"/>
                    <a:pt x="37" y="31"/>
                  </a:cubicBezTo>
                  <a:cubicBezTo>
                    <a:pt x="34" y="30"/>
                    <a:pt x="32" y="30"/>
                    <a:pt x="29" y="30"/>
                  </a:cubicBezTo>
                  <a:cubicBezTo>
                    <a:pt x="13" y="30"/>
                    <a:pt x="0" y="43"/>
                    <a:pt x="0" y="59"/>
                  </a:cubicBezTo>
                  <a:cubicBezTo>
                    <a:pt x="0" y="74"/>
                    <a:pt x="10" y="86"/>
                    <a:pt x="25" y="89"/>
                  </a:cubicBezTo>
                  <a:cubicBezTo>
                    <a:pt x="26" y="89"/>
                    <a:pt x="26" y="89"/>
                    <a:pt x="26" y="89"/>
                  </a:cubicBezTo>
                  <a:cubicBezTo>
                    <a:pt x="27" y="89"/>
                    <a:pt x="107" y="89"/>
                    <a:pt x="107" y="89"/>
                  </a:cubicBezTo>
                  <a:cubicBezTo>
                    <a:pt x="125" y="89"/>
                    <a:pt x="140" y="74"/>
                    <a:pt x="140" y="5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31">
              <a:extLst>
                <a:ext uri="{FF2B5EF4-FFF2-40B4-BE49-F238E27FC236}">
                  <a16:creationId xmlns:a16="http://schemas.microsoft.com/office/drawing/2014/main" id="{AAB4FC01-54DC-482C-B756-9E217C35CF7E}"/>
                </a:ext>
              </a:extLst>
            </p:cNvPr>
            <p:cNvSpPr>
              <a:spLocks/>
            </p:cNvSpPr>
            <p:nvPr/>
          </p:nvSpPr>
          <p:spPr bwMode="auto">
            <a:xfrm>
              <a:off x="990" y="996"/>
              <a:ext cx="47"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9"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32">
              <a:extLst>
                <a:ext uri="{FF2B5EF4-FFF2-40B4-BE49-F238E27FC236}">
                  <a16:creationId xmlns:a16="http://schemas.microsoft.com/office/drawing/2014/main" id="{5087EF1E-4D9A-4252-A14E-70A0FC49C3E3}"/>
                </a:ext>
              </a:extLst>
            </p:cNvPr>
            <p:cNvSpPr>
              <a:spLocks/>
            </p:cNvSpPr>
            <p:nvPr/>
          </p:nvSpPr>
          <p:spPr bwMode="auto">
            <a:xfrm>
              <a:off x="989"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2" y="29"/>
                    <a:pt x="0" y="39"/>
                  </a:cubicBezTo>
                  <a:cubicBezTo>
                    <a:pt x="2" y="38"/>
                    <a:pt x="3" y="37"/>
                    <a:pt x="5" y="37"/>
                  </a:cubicBezTo>
                  <a:cubicBezTo>
                    <a:pt x="12" y="33"/>
                    <a:pt x="21" y="31"/>
                    <a:pt x="30" y="31"/>
                  </a:cubicBezTo>
                  <a:cubicBezTo>
                    <a:pt x="40" y="31"/>
                    <a:pt x="49" y="33"/>
                    <a:pt x="56" y="37"/>
                  </a:cubicBezTo>
                  <a:cubicBezTo>
                    <a:pt x="65"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33">
              <a:extLst>
                <a:ext uri="{FF2B5EF4-FFF2-40B4-BE49-F238E27FC236}">
                  <a16:creationId xmlns:a16="http://schemas.microsoft.com/office/drawing/2014/main" id="{8360846A-AB4A-43F7-97BF-D2CCB46C4DC0}"/>
                </a:ext>
              </a:extLst>
            </p:cNvPr>
            <p:cNvSpPr>
              <a:spLocks/>
            </p:cNvSpPr>
            <p:nvPr/>
          </p:nvSpPr>
          <p:spPr bwMode="auto">
            <a:xfrm>
              <a:off x="989"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34">
              <a:extLst>
                <a:ext uri="{FF2B5EF4-FFF2-40B4-BE49-F238E27FC236}">
                  <a16:creationId xmlns:a16="http://schemas.microsoft.com/office/drawing/2014/main" id="{7220D68B-95EE-4830-A8C9-98DB65A12DE7}"/>
                </a:ext>
              </a:extLst>
            </p:cNvPr>
            <p:cNvSpPr>
              <a:spLocks/>
            </p:cNvSpPr>
            <p:nvPr/>
          </p:nvSpPr>
          <p:spPr bwMode="auto">
            <a:xfrm>
              <a:off x="989"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35">
              <a:extLst>
                <a:ext uri="{FF2B5EF4-FFF2-40B4-BE49-F238E27FC236}">
                  <a16:creationId xmlns:a16="http://schemas.microsoft.com/office/drawing/2014/main" id="{5D53F527-5B23-4DE4-959D-F15623622573}"/>
                </a:ext>
              </a:extLst>
            </p:cNvPr>
            <p:cNvSpPr>
              <a:spLocks/>
            </p:cNvSpPr>
            <p:nvPr/>
          </p:nvSpPr>
          <p:spPr bwMode="auto">
            <a:xfrm>
              <a:off x="989"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36">
              <a:extLst>
                <a:ext uri="{FF2B5EF4-FFF2-40B4-BE49-F238E27FC236}">
                  <a16:creationId xmlns:a16="http://schemas.microsoft.com/office/drawing/2014/main" id="{1CB97B1F-F855-4EFD-8B59-6C179AAD0BA8}"/>
                </a:ext>
              </a:extLst>
            </p:cNvPr>
            <p:cNvSpPr>
              <a:spLocks/>
            </p:cNvSpPr>
            <p:nvPr/>
          </p:nvSpPr>
          <p:spPr bwMode="auto">
            <a:xfrm>
              <a:off x="989"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37">
              <a:extLst>
                <a:ext uri="{FF2B5EF4-FFF2-40B4-BE49-F238E27FC236}">
                  <a16:creationId xmlns:a16="http://schemas.microsoft.com/office/drawing/2014/main" id="{C25657FC-4A76-4992-B3DA-03FE072045D3}"/>
                </a:ext>
              </a:extLst>
            </p:cNvPr>
            <p:cNvSpPr>
              <a:spLocks noChangeArrowheads="1"/>
            </p:cNvSpPr>
            <p:nvPr/>
          </p:nvSpPr>
          <p:spPr bwMode="auto">
            <a:xfrm>
              <a:off x="989"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38">
              <a:extLst>
                <a:ext uri="{FF2B5EF4-FFF2-40B4-BE49-F238E27FC236}">
                  <a16:creationId xmlns:a16="http://schemas.microsoft.com/office/drawing/2014/main" id="{2A6308F3-359A-45B0-A79D-4DCCF81BA766}"/>
                </a:ext>
              </a:extLst>
            </p:cNvPr>
            <p:cNvSpPr>
              <a:spLocks/>
            </p:cNvSpPr>
            <p:nvPr/>
          </p:nvSpPr>
          <p:spPr bwMode="auto">
            <a:xfrm>
              <a:off x="1213"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2"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9">
              <a:extLst>
                <a:ext uri="{FF2B5EF4-FFF2-40B4-BE49-F238E27FC236}">
                  <a16:creationId xmlns:a16="http://schemas.microsoft.com/office/drawing/2014/main" id="{A35947A2-ACA9-430C-8A5F-813B888D035B}"/>
                </a:ext>
              </a:extLst>
            </p:cNvPr>
            <p:cNvSpPr>
              <a:spLocks/>
            </p:cNvSpPr>
            <p:nvPr/>
          </p:nvSpPr>
          <p:spPr bwMode="auto">
            <a:xfrm>
              <a:off x="1211"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5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5"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39" y="31"/>
                    <a:pt x="48" y="33"/>
                    <a:pt x="55"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40">
              <a:extLst>
                <a:ext uri="{FF2B5EF4-FFF2-40B4-BE49-F238E27FC236}">
                  <a16:creationId xmlns:a16="http://schemas.microsoft.com/office/drawing/2014/main" id="{42B15C16-B143-45B6-88A9-D55628FB2720}"/>
                </a:ext>
              </a:extLst>
            </p:cNvPr>
            <p:cNvSpPr>
              <a:spLocks/>
            </p:cNvSpPr>
            <p:nvPr/>
          </p:nvSpPr>
          <p:spPr bwMode="auto">
            <a:xfrm>
              <a:off x="1211" y="1033"/>
              <a:ext cx="48" cy="28"/>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41">
              <a:extLst>
                <a:ext uri="{FF2B5EF4-FFF2-40B4-BE49-F238E27FC236}">
                  <a16:creationId xmlns:a16="http://schemas.microsoft.com/office/drawing/2014/main" id="{4EE7A7A3-A75E-45B6-A9BB-EA458DF3BA51}"/>
                </a:ext>
              </a:extLst>
            </p:cNvPr>
            <p:cNvSpPr>
              <a:spLocks/>
            </p:cNvSpPr>
            <p:nvPr/>
          </p:nvSpPr>
          <p:spPr bwMode="auto">
            <a:xfrm>
              <a:off x="1211" y="1030"/>
              <a:ext cx="48" cy="26"/>
            </a:xfrm>
            <a:custGeom>
              <a:avLst/>
              <a:gdLst>
                <a:gd name="T0" fmla="*/ 62 w 62"/>
                <a:gd name="T1" fmla="*/ 0 h 33"/>
                <a:gd name="T2" fmla="*/ 62 w 62"/>
                <a:gd name="T3" fmla="*/ 18 h 33"/>
                <a:gd name="T4" fmla="*/ 31 w 62"/>
                <a:gd name="T5" fmla="*/ 33 h 33"/>
                <a:gd name="T6" fmla="*/ 0 w 62"/>
                <a:gd name="T7" fmla="*/ 18 h 33"/>
                <a:gd name="T8" fmla="*/ 0 w 62"/>
                <a:gd name="T9" fmla="*/ 0 h 33"/>
                <a:gd name="T10" fmla="*/ 62 w 62"/>
                <a:gd name="T11" fmla="*/ 0 h 33"/>
              </a:gdLst>
              <a:ahLst/>
              <a:cxnLst>
                <a:cxn ang="0">
                  <a:pos x="T0" y="T1"/>
                </a:cxn>
                <a:cxn ang="0">
                  <a:pos x="T2" y="T3"/>
                </a:cxn>
                <a:cxn ang="0">
                  <a:pos x="T4" y="T5"/>
                </a:cxn>
                <a:cxn ang="0">
                  <a:pos x="T6" y="T7"/>
                </a:cxn>
                <a:cxn ang="0">
                  <a:pos x="T8" y="T9"/>
                </a:cxn>
                <a:cxn ang="0">
                  <a:pos x="T10" y="T11"/>
                </a:cxn>
              </a:cxnLst>
              <a:rect l="0" t="0" r="r" b="b"/>
              <a:pathLst>
                <a:path w="62" h="33">
                  <a:moveTo>
                    <a:pt x="62" y="0"/>
                  </a:moveTo>
                  <a:cubicBezTo>
                    <a:pt x="62" y="18"/>
                    <a:pt x="62" y="18"/>
                    <a:pt x="62" y="18"/>
                  </a:cubicBezTo>
                  <a:cubicBezTo>
                    <a:pt x="62" y="26"/>
                    <a:pt x="48" y="33"/>
                    <a:pt x="31" y="33"/>
                  </a:cubicBezTo>
                  <a:cubicBezTo>
                    <a:pt x="14" y="33"/>
                    <a:pt x="0" y="26"/>
                    <a:pt x="0" y="18"/>
                  </a:cubicBezTo>
                  <a:cubicBezTo>
                    <a:pt x="0" y="0"/>
                    <a:pt x="0" y="0"/>
                    <a:pt x="0" y="0"/>
                  </a:cubicBezTo>
                  <a:lnTo>
                    <a:pt x="6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42">
              <a:extLst>
                <a:ext uri="{FF2B5EF4-FFF2-40B4-BE49-F238E27FC236}">
                  <a16:creationId xmlns:a16="http://schemas.microsoft.com/office/drawing/2014/main" id="{E9553758-7B23-47BE-9C27-DC1713C0AA21}"/>
                </a:ext>
              </a:extLst>
            </p:cNvPr>
            <p:cNvSpPr>
              <a:spLocks/>
            </p:cNvSpPr>
            <p:nvPr/>
          </p:nvSpPr>
          <p:spPr bwMode="auto">
            <a:xfrm>
              <a:off x="1211" y="1017"/>
              <a:ext cx="48" cy="27"/>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43">
              <a:extLst>
                <a:ext uri="{FF2B5EF4-FFF2-40B4-BE49-F238E27FC236}">
                  <a16:creationId xmlns:a16="http://schemas.microsoft.com/office/drawing/2014/main" id="{BE42BCDB-1DA4-4F59-B383-F858798E1263}"/>
                </a:ext>
              </a:extLst>
            </p:cNvPr>
            <p:cNvSpPr>
              <a:spLocks/>
            </p:cNvSpPr>
            <p:nvPr/>
          </p:nvSpPr>
          <p:spPr bwMode="auto">
            <a:xfrm>
              <a:off x="1211" y="1007"/>
              <a:ext cx="48" cy="25"/>
            </a:xfrm>
            <a:custGeom>
              <a:avLst/>
              <a:gdLst>
                <a:gd name="T0" fmla="*/ 62 w 62"/>
                <a:gd name="T1" fmla="*/ 0 h 31"/>
                <a:gd name="T2" fmla="*/ 0 w 62"/>
                <a:gd name="T3" fmla="*/ 0 h 31"/>
                <a:gd name="T4" fmla="*/ 0 w 62"/>
                <a:gd name="T5" fmla="*/ 16 h 31"/>
                <a:gd name="T6" fmla="*/ 31 w 62"/>
                <a:gd name="T7" fmla="*/ 31 h 31"/>
                <a:gd name="T8" fmla="*/ 62 w 62"/>
                <a:gd name="T9" fmla="*/ 16 h 31"/>
                <a:gd name="T10" fmla="*/ 62 w 62"/>
                <a:gd name="T11" fmla="*/ 0 h 31"/>
              </a:gdLst>
              <a:ahLst/>
              <a:cxnLst>
                <a:cxn ang="0">
                  <a:pos x="T0" y="T1"/>
                </a:cxn>
                <a:cxn ang="0">
                  <a:pos x="T2" y="T3"/>
                </a:cxn>
                <a:cxn ang="0">
                  <a:pos x="T4" y="T5"/>
                </a:cxn>
                <a:cxn ang="0">
                  <a:pos x="T6" y="T7"/>
                </a:cxn>
                <a:cxn ang="0">
                  <a:pos x="T8" y="T9"/>
                </a:cxn>
                <a:cxn ang="0">
                  <a:pos x="T10" y="T11"/>
                </a:cxn>
              </a:cxnLst>
              <a:rect l="0" t="0" r="r" b="b"/>
              <a:pathLst>
                <a:path w="62" h="31">
                  <a:moveTo>
                    <a:pt x="62" y="0"/>
                  </a:moveTo>
                  <a:cubicBezTo>
                    <a:pt x="0" y="0"/>
                    <a:pt x="0" y="0"/>
                    <a:pt x="0" y="0"/>
                  </a:cubicBezTo>
                  <a:cubicBezTo>
                    <a:pt x="0" y="16"/>
                    <a:pt x="0" y="16"/>
                    <a:pt x="0" y="16"/>
                  </a:cubicBezTo>
                  <a:cubicBezTo>
                    <a:pt x="0" y="24"/>
                    <a:pt x="14" y="31"/>
                    <a:pt x="31" y="31"/>
                  </a:cubicBezTo>
                  <a:cubicBezTo>
                    <a:pt x="48" y="31"/>
                    <a:pt x="62" y="24"/>
                    <a:pt x="62" y="16"/>
                  </a:cubicBezTo>
                  <a:cubicBezTo>
                    <a:pt x="62" y="16"/>
                    <a:pt x="62" y="0"/>
                    <a:pt x="6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Oval 44">
              <a:extLst>
                <a:ext uri="{FF2B5EF4-FFF2-40B4-BE49-F238E27FC236}">
                  <a16:creationId xmlns:a16="http://schemas.microsoft.com/office/drawing/2014/main" id="{E26BB4AC-482D-4A5C-90F8-DC7B16BDE7A5}"/>
                </a:ext>
              </a:extLst>
            </p:cNvPr>
            <p:cNvSpPr>
              <a:spLocks noChangeArrowheads="1"/>
            </p:cNvSpPr>
            <p:nvPr/>
          </p:nvSpPr>
          <p:spPr bwMode="auto">
            <a:xfrm>
              <a:off x="1211"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45">
              <a:extLst>
                <a:ext uri="{FF2B5EF4-FFF2-40B4-BE49-F238E27FC236}">
                  <a16:creationId xmlns:a16="http://schemas.microsoft.com/office/drawing/2014/main" id="{BA5B0F3E-E2E6-4501-9CAD-F85C4B1DA480}"/>
                </a:ext>
              </a:extLst>
            </p:cNvPr>
            <p:cNvSpPr>
              <a:spLocks/>
            </p:cNvSpPr>
            <p:nvPr/>
          </p:nvSpPr>
          <p:spPr bwMode="auto">
            <a:xfrm>
              <a:off x="1102"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46">
              <a:extLst>
                <a:ext uri="{FF2B5EF4-FFF2-40B4-BE49-F238E27FC236}">
                  <a16:creationId xmlns:a16="http://schemas.microsoft.com/office/drawing/2014/main" id="{0DFD2EA1-FC10-4B7D-AFC0-46FAD20FC4EF}"/>
                </a:ext>
              </a:extLst>
            </p:cNvPr>
            <p:cNvSpPr>
              <a:spLocks/>
            </p:cNvSpPr>
            <p:nvPr/>
          </p:nvSpPr>
          <p:spPr bwMode="auto">
            <a:xfrm>
              <a:off x="1100"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40" y="31"/>
                    <a:pt x="49" y="33"/>
                    <a:pt x="56"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4"/>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47">
              <a:extLst>
                <a:ext uri="{FF2B5EF4-FFF2-40B4-BE49-F238E27FC236}">
                  <a16:creationId xmlns:a16="http://schemas.microsoft.com/office/drawing/2014/main" id="{D6392E8C-BD35-44E4-8205-EB4F3204C1C2}"/>
                </a:ext>
              </a:extLst>
            </p:cNvPr>
            <p:cNvSpPr>
              <a:spLocks/>
            </p:cNvSpPr>
            <p:nvPr/>
          </p:nvSpPr>
          <p:spPr bwMode="auto">
            <a:xfrm>
              <a:off x="1100"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48">
              <a:extLst>
                <a:ext uri="{FF2B5EF4-FFF2-40B4-BE49-F238E27FC236}">
                  <a16:creationId xmlns:a16="http://schemas.microsoft.com/office/drawing/2014/main" id="{CE615C94-6BE7-4E84-B419-544ABAD2C1B4}"/>
                </a:ext>
              </a:extLst>
            </p:cNvPr>
            <p:cNvSpPr>
              <a:spLocks/>
            </p:cNvSpPr>
            <p:nvPr/>
          </p:nvSpPr>
          <p:spPr bwMode="auto">
            <a:xfrm>
              <a:off x="1100"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49">
              <a:extLst>
                <a:ext uri="{FF2B5EF4-FFF2-40B4-BE49-F238E27FC236}">
                  <a16:creationId xmlns:a16="http://schemas.microsoft.com/office/drawing/2014/main" id="{0A17DAE0-E160-4858-B083-693D0D45A86F}"/>
                </a:ext>
              </a:extLst>
            </p:cNvPr>
            <p:cNvSpPr>
              <a:spLocks/>
            </p:cNvSpPr>
            <p:nvPr/>
          </p:nvSpPr>
          <p:spPr bwMode="auto">
            <a:xfrm>
              <a:off x="1100"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50">
              <a:extLst>
                <a:ext uri="{FF2B5EF4-FFF2-40B4-BE49-F238E27FC236}">
                  <a16:creationId xmlns:a16="http://schemas.microsoft.com/office/drawing/2014/main" id="{0C343725-477B-43A6-AC1D-7C21B1663D03}"/>
                </a:ext>
              </a:extLst>
            </p:cNvPr>
            <p:cNvSpPr>
              <a:spLocks/>
            </p:cNvSpPr>
            <p:nvPr/>
          </p:nvSpPr>
          <p:spPr bwMode="auto">
            <a:xfrm>
              <a:off x="1100"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Oval 51">
              <a:extLst>
                <a:ext uri="{FF2B5EF4-FFF2-40B4-BE49-F238E27FC236}">
                  <a16:creationId xmlns:a16="http://schemas.microsoft.com/office/drawing/2014/main" id="{DD1FFA1A-8628-4FB6-AC4E-EE65A47D0012}"/>
                </a:ext>
              </a:extLst>
            </p:cNvPr>
            <p:cNvSpPr>
              <a:spLocks noChangeArrowheads="1"/>
            </p:cNvSpPr>
            <p:nvPr/>
          </p:nvSpPr>
          <p:spPr bwMode="auto">
            <a:xfrm>
              <a:off x="1100"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52">
              <a:extLst>
                <a:ext uri="{FF2B5EF4-FFF2-40B4-BE49-F238E27FC236}">
                  <a16:creationId xmlns:a16="http://schemas.microsoft.com/office/drawing/2014/main" id="{FEF14DA2-EC04-454F-89B1-829634EFB691}"/>
                </a:ext>
              </a:extLst>
            </p:cNvPr>
            <p:cNvSpPr>
              <a:spLocks/>
            </p:cNvSpPr>
            <p:nvPr/>
          </p:nvSpPr>
          <p:spPr bwMode="auto">
            <a:xfrm>
              <a:off x="988" y="885"/>
              <a:ext cx="303" cy="64"/>
            </a:xfrm>
            <a:custGeom>
              <a:avLst/>
              <a:gdLst>
                <a:gd name="T0" fmla="*/ 155 w 303"/>
                <a:gd name="T1" fmla="*/ 31 h 64"/>
                <a:gd name="T2" fmla="*/ 155 w 303"/>
                <a:gd name="T3" fmla="*/ 0 h 64"/>
                <a:gd name="T4" fmla="*/ 147 w 303"/>
                <a:gd name="T5" fmla="*/ 0 h 64"/>
                <a:gd name="T6" fmla="*/ 147 w 303"/>
                <a:gd name="T7" fmla="*/ 31 h 64"/>
                <a:gd name="T8" fmla="*/ 0 w 303"/>
                <a:gd name="T9" fmla="*/ 31 h 64"/>
                <a:gd name="T10" fmla="*/ 0 w 303"/>
                <a:gd name="T11" fmla="*/ 64 h 64"/>
                <a:gd name="T12" fmla="*/ 9 w 303"/>
                <a:gd name="T13" fmla="*/ 64 h 64"/>
                <a:gd name="T14" fmla="*/ 9 w 303"/>
                <a:gd name="T15" fmla="*/ 39 h 64"/>
                <a:gd name="T16" fmla="*/ 147 w 303"/>
                <a:gd name="T17" fmla="*/ 39 h 64"/>
                <a:gd name="T18" fmla="*/ 147 w 303"/>
                <a:gd name="T19" fmla="*/ 64 h 64"/>
                <a:gd name="T20" fmla="*/ 155 w 303"/>
                <a:gd name="T21" fmla="*/ 64 h 64"/>
                <a:gd name="T22" fmla="*/ 155 w 303"/>
                <a:gd name="T23" fmla="*/ 39 h 64"/>
                <a:gd name="T24" fmla="*/ 295 w 303"/>
                <a:gd name="T25" fmla="*/ 39 h 64"/>
                <a:gd name="T26" fmla="*/ 295 w 303"/>
                <a:gd name="T27" fmla="*/ 64 h 64"/>
                <a:gd name="T28" fmla="*/ 303 w 303"/>
                <a:gd name="T29" fmla="*/ 64 h 64"/>
                <a:gd name="T30" fmla="*/ 303 w 303"/>
                <a:gd name="T31" fmla="*/ 31 h 64"/>
                <a:gd name="T32" fmla="*/ 155 w 303"/>
                <a:gd name="T3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64">
                  <a:moveTo>
                    <a:pt x="155" y="31"/>
                  </a:moveTo>
                  <a:lnTo>
                    <a:pt x="155" y="0"/>
                  </a:lnTo>
                  <a:lnTo>
                    <a:pt x="147" y="0"/>
                  </a:lnTo>
                  <a:lnTo>
                    <a:pt x="147" y="31"/>
                  </a:lnTo>
                  <a:lnTo>
                    <a:pt x="0" y="31"/>
                  </a:lnTo>
                  <a:lnTo>
                    <a:pt x="0" y="64"/>
                  </a:lnTo>
                  <a:lnTo>
                    <a:pt x="9" y="64"/>
                  </a:lnTo>
                  <a:lnTo>
                    <a:pt x="9" y="39"/>
                  </a:lnTo>
                  <a:lnTo>
                    <a:pt x="147" y="39"/>
                  </a:lnTo>
                  <a:lnTo>
                    <a:pt x="147" y="64"/>
                  </a:lnTo>
                  <a:lnTo>
                    <a:pt x="155" y="64"/>
                  </a:lnTo>
                  <a:lnTo>
                    <a:pt x="155" y="39"/>
                  </a:lnTo>
                  <a:lnTo>
                    <a:pt x="295" y="39"/>
                  </a:lnTo>
                  <a:lnTo>
                    <a:pt x="295" y="64"/>
                  </a:lnTo>
                  <a:lnTo>
                    <a:pt x="303" y="64"/>
                  </a:lnTo>
                  <a:lnTo>
                    <a:pt x="303" y="31"/>
                  </a:lnTo>
                  <a:lnTo>
                    <a:pt x="15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53">
              <a:extLst>
                <a:ext uri="{FF2B5EF4-FFF2-40B4-BE49-F238E27FC236}">
                  <a16:creationId xmlns:a16="http://schemas.microsoft.com/office/drawing/2014/main" id="{1AA49DCB-1019-4B08-9DE1-B6DA30B282DD}"/>
                </a:ext>
              </a:extLst>
            </p:cNvPr>
            <p:cNvSpPr>
              <a:spLocks noChangeArrowheads="1"/>
            </p:cNvSpPr>
            <p:nvPr/>
          </p:nvSpPr>
          <p:spPr bwMode="auto">
            <a:xfrm>
              <a:off x="1100" y="788"/>
              <a:ext cx="80" cy="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54">
              <a:extLst>
                <a:ext uri="{FF2B5EF4-FFF2-40B4-BE49-F238E27FC236}">
                  <a16:creationId xmlns:a16="http://schemas.microsoft.com/office/drawing/2014/main" id="{95B4E02C-2A12-4C4B-8D1F-5D736363CBF3}"/>
                </a:ext>
              </a:extLst>
            </p:cNvPr>
            <p:cNvSpPr>
              <a:spLocks noChangeArrowheads="1"/>
            </p:cNvSpPr>
            <p:nvPr/>
          </p:nvSpPr>
          <p:spPr bwMode="auto">
            <a:xfrm>
              <a:off x="1108" y="797"/>
              <a:ext cx="64" cy="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5">
              <a:extLst>
                <a:ext uri="{FF2B5EF4-FFF2-40B4-BE49-F238E27FC236}">
                  <a16:creationId xmlns:a16="http://schemas.microsoft.com/office/drawing/2014/main" id="{F96A0309-C639-4BE7-A17D-C3BAA8945781}"/>
                </a:ext>
              </a:extLst>
            </p:cNvPr>
            <p:cNvSpPr>
              <a:spLocks noEditPoints="1"/>
            </p:cNvSpPr>
            <p:nvPr/>
          </p:nvSpPr>
          <p:spPr bwMode="auto">
            <a:xfrm>
              <a:off x="1100" y="788"/>
              <a:ext cx="80" cy="81"/>
            </a:xfrm>
            <a:custGeom>
              <a:avLst/>
              <a:gdLst>
                <a:gd name="T0" fmla="*/ 80 w 80"/>
                <a:gd name="T1" fmla="*/ 64 h 81"/>
                <a:gd name="T2" fmla="*/ 80 w 80"/>
                <a:gd name="T3" fmla="*/ 0 h 81"/>
                <a:gd name="T4" fmla="*/ 0 w 80"/>
                <a:gd name="T5" fmla="*/ 0 h 81"/>
                <a:gd name="T6" fmla="*/ 0 w 80"/>
                <a:gd name="T7" fmla="*/ 64 h 81"/>
                <a:gd name="T8" fmla="*/ 34 w 80"/>
                <a:gd name="T9" fmla="*/ 64 h 81"/>
                <a:gd name="T10" fmla="*/ 34 w 80"/>
                <a:gd name="T11" fmla="*/ 72 h 81"/>
                <a:gd name="T12" fmla="*/ 0 w 80"/>
                <a:gd name="T13" fmla="*/ 72 h 81"/>
                <a:gd name="T14" fmla="*/ 0 w 80"/>
                <a:gd name="T15" fmla="*/ 81 h 81"/>
                <a:gd name="T16" fmla="*/ 80 w 80"/>
                <a:gd name="T17" fmla="*/ 81 h 81"/>
                <a:gd name="T18" fmla="*/ 80 w 80"/>
                <a:gd name="T19" fmla="*/ 72 h 81"/>
                <a:gd name="T20" fmla="*/ 46 w 80"/>
                <a:gd name="T21" fmla="*/ 72 h 81"/>
                <a:gd name="T22" fmla="*/ 46 w 80"/>
                <a:gd name="T23" fmla="*/ 64 h 81"/>
                <a:gd name="T24" fmla="*/ 80 w 80"/>
                <a:gd name="T25" fmla="*/ 64 h 81"/>
                <a:gd name="T26" fmla="*/ 8 w 80"/>
                <a:gd name="T27" fmla="*/ 9 h 81"/>
                <a:gd name="T28" fmla="*/ 72 w 80"/>
                <a:gd name="T29" fmla="*/ 9 h 81"/>
                <a:gd name="T30" fmla="*/ 72 w 80"/>
                <a:gd name="T31" fmla="*/ 55 h 81"/>
                <a:gd name="T32" fmla="*/ 8 w 80"/>
                <a:gd name="T33" fmla="*/ 55 h 81"/>
                <a:gd name="T34" fmla="*/ 8 w 80"/>
                <a:gd name="T35"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1">
                  <a:moveTo>
                    <a:pt x="80" y="64"/>
                  </a:moveTo>
                  <a:lnTo>
                    <a:pt x="80" y="0"/>
                  </a:lnTo>
                  <a:lnTo>
                    <a:pt x="0" y="0"/>
                  </a:lnTo>
                  <a:lnTo>
                    <a:pt x="0" y="64"/>
                  </a:lnTo>
                  <a:lnTo>
                    <a:pt x="34" y="64"/>
                  </a:lnTo>
                  <a:lnTo>
                    <a:pt x="34" y="72"/>
                  </a:lnTo>
                  <a:lnTo>
                    <a:pt x="0" y="72"/>
                  </a:lnTo>
                  <a:lnTo>
                    <a:pt x="0" y="81"/>
                  </a:lnTo>
                  <a:lnTo>
                    <a:pt x="80" y="81"/>
                  </a:lnTo>
                  <a:lnTo>
                    <a:pt x="80" y="72"/>
                  </a:lnTo>
                  <a:lnTo>
                    <a:pt x="46" y="72"/>
                  </a:lnTo>
                  <a:lnTo>
                    <a:pt x="46" y="64"/>
                  </a:lnTo>
                  <a:lnTo>
                    <a:pt x="80" y="64"/>
                  </a:lnTo>
                  <a:close/>
                  <a:moveTo>
                    <a:pt x="8" y="9"/>
                  </a:moveTo>
                  <a:lnTo>
                    <a:pt x="72" y="9"/>
                  </a:lnTo>
                  <a:lnTo>
                    <a:pt x="72" y="55"/>
                  </a:lnTo>
                  <a:lnTo>
                    <a:pt x="8" y="55"/>
                  </a:lnTo>
                  <a:lnTo>
                    <a:pt x="8"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Group 38" descr="data, cloud, scale">
            <a:extLst>
              <a:ext uri="{FF2B5EF4-FFF2-40B4-BE49-F238E27FC236}">
                <a16:creationId xmlns:a16="http://schemas.microsoft.com/office/drawing/2014/main" id="{EDA591D1-F281-4186-BC37-E186592A7FC8}"/>
              </a:ext>
            </a:extLst>
          </p:cNvPr>
          <p:cNvGrpSpPr>
            <a:grpSpLocks noChangeAspect="1"/>
          </p:cNvGrpSpPr>
          <p:nvPr/>
        </p:nvGrpSpPr>
        <p:grpSpPr bwMode="auto">
          <a:xfrm>
            <a:off x="10856704" y="2224853"/>
            <a:ext cx="422275" cy="422275"/>
            <a:chOff x="6956" y="798"/>
            <a:chExt cx="266" cy="266"/>
          </a:xfrm>
        </p:grpSpPr>
        <p:sp>
          <p:nvSpPr>
            <p:cNvPr id="124" name="AutoShape 37">
              <a:extLst>
                <a:ext uri="{FF2B5EF4-FFF2-40B4-BE49-F238E27FC236}">
                  <a16:creationId xmlns:a16="http://schemas.microsoft.com/office/drawing/2014/main" id="{FF916046-2B05-465A-BE06-1ABE41325C53}"/>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39">
              <a:extLst>
                <a:ext uri="{FF2B5EF4-FFF2-40B4-BE49-F238E27FC236}">
                  <a16:creationId xmlns:a16="http://schemas.microsoft.com/office/drawing/2014/main" id="{D87897FF-07AD-430A-B675-880D693FAFE1}"/>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40">
              <a:extLst>
                <a:ext uri="{FF2B5EF4-FFF2-40B4-BE49-F238E27FC236}">
                  <a16:creationId xmlns:a16="http://schemas.microsoft.com/office/drawing/2014/main" id="{F2A3B2D2-E1E1-4318-A32C-14CD0F46165D}"/>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41">
              <a:extLst>
                <a:ext uri="{FF2B5EF4-FFF2-40B4-BE49-F238E27FC236}">
                  <a16:creationId xmlns:a16="http://schemas.microsoft.com/office/drawing/2014/main" id="{8A3D4249-FEDE-4501-B378-913F4B876C29}"/>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42">
              <a:extLst>
                <a:ext uri="{FF2B5EF4-FFF2-40B4-BE49-F238E27FC236}">
                  <a16:creationId xmlns:a16="http://schemas.microsoft.com/office/drawing/2014/main" id="{26EEB34F-F180-4CE0-8316-0E700EF04362}"/>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43">
              <a:extLst>
                <a:ext uri="{FF2B5EF4-FFF2-40B4-BE49-F238E27FC236}">
                  <a16:creationId xmlns:a16="http://schemas.microsoft.com/office/drawing/2014/main" id="{42946BD7-1404-4F09-BF20-6845017E707D}"/>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44">
              <a:extLst>
                <a:ext uri="{FF2B5EF4-FFF2-40B4-BE49-F238E27FC236}">
                  <a16:creationId xmlns:a16="http://schemas.microsoft.com/office/drawing/2014/main" id="{91DCE564-FC06-4E67-806A-EFD26C8D3FBD}"/>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45">
              <a:extLst>
                <a:ext uri="{FF2B5EF4-FFF2-40B4-BE49-F238E27FC236}">
                  <a16:creationId xmlns:a16="http://schemas.microsoft.com/office/drawing/2014/main" id="{AC95DDCC-6029-4576-BB24-060A21B8E306}"/>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46">
              <a:extLst>
                <a:ext uri="{FF2B5EF4-FFF2-40B4-BE49-F238E27FC236}">
                  <a16:creationId xmlns:a16="http://schemas.microsoft.com/office/drawing/2014/main" id="{A6786743-8C01-4DE6-B674-338924095A86}"/>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47">
              <a:extLst>
                <a:ext uri="{FF2B5EF4-FFF2-40B4-BE49-F238E27FC236}">
                  <a16:creationId xmlns:a16="http://schemas.microsoft.com/office/drawing/2014/main" id="{2B4AAE08-8322-44CC-84F5-9AC94DBCD9D1}"/>
                </a:ext>
              </a:extLst>
            </p:cNvPr>
            <p:cNvSpPr>
              <a:spLocks/>
            </p:cNvSpPr>
            <p:nvPr/>
          </p:nvSpPr>
          <p:spPr bwMode="auto">
            <a:xfrm>
              <a:off x="7019" y="883"/>
              <a:ext cx="141" cy="83"/>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4" name="engineer assistance" descr="engineer, assistance">
            <a:extLst>
              <a:ext uri="{FF2B5EF4-FFF2-40B4-BE49-F238E27FC236}">
                <a16:creationId xmlns:a16="http://schemas.microsoft.com/office/drawing/2014/main" id="{B79E8761-FC4A-4742-90EC-A5493707E7EB}"/>
              </a:ext>
            </a:extLst>
          </p:cNvPr>
          <p:cNvGrpSpPr/>
          <p:nvPr/>
        </p:nvGrpSpPr>
        <p:grpSpPr>
          <a:xfrm>
            <a:off x="1398714" y="5731820"/>
            <a:ext cx="435026" cy="435024"/>
            <a:chOff x="6339155" y="5746544"/>
            <a:chExt cx="435026" cy="435024"/>
          </a:xfrm>
        </p:grpSpPr>
        <p:sp>
          <p:nvSpPr>
            <p:cNvPr id="135" name="Freeform: Shape 134">
              <a:extLst>
                <a:ext uri="{FF2B5EF4-FFF2-40B4-BE49-F238E27FC236}">
                  <a16:creationId xmlns:a16="http://schemas.microsoft.com/office/drawing/2014/main" id="{60DC3024-B4D6-4E56-B729-94EB61808E95}"/>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25E5D50-4276-404B-8D7F-C575F52CC41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45A732E5-D2E6-40F0-BE91-0391D0552192}"/>
              </a:ext>
            </a:extLst>
          </p:cNvPr>
          <p:cNvGrpSpPr/>
          <p:nvPr/>
        </p:nvGrpSpPr>
        <p:grpSpPr>
          <a:xfrm>
            <a:off x="0" y="6494753"/>
            <a:ext cx="12192000" cy="472960"/>
            <a:chOff x="0" y="6494753"/>
            <a:chExt cx="12192000" cy="472960"/>
          </a:xfrm>
        </p:grpSpPr>
        <p:sp>
          <p:nvSpPr>
            <p:cNvPr id="138" name="Rectangle 137">
              <a:extLst>
                <a:ext uri="{FF2B5EF4-FFF2-40B4-BE49-F238E27FC236}">
                  <a16:creationId xmlns:a16="http://schemas.microsoft.com/office/drawing/2014/main" id="{D284C2F8-6D6F-4E54-B7CE-C43F3A5F4E9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TextBox 138">
              <a:extLst>
                <a:ext uri="{FF2B5EF4-FFF2-40B4-BE49-F238E27FC236}">
                  <a16:creationId xmlns:a16="http://schemas.microsoft.com/office/drawing/2014/main" id="{CE57EE57-83CD-4E28-93D2-7CDBD548224B}"/>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128500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7C86144A-EEDF-4C5A-9C43-C14E0C26A558}"/>
              </a:ext>
              <a:ext uri="{C183D7F6-B498-43B3-948B-1728B52AA6E4}">
                <adec:decorative xmlns:adec="http://schemas.microsoft.com/office/drawing/2017/decorative" val="1"/>
              </a:ext>
            </a:extLst>
          </p:cNvPr>
          <p:cNvGrpSpPr/>
          <p:nvPr/>
        </p:nvGrpSpPr>
        <p:grpSpPr>
          <a:xfrm>
            <a:off x="5258246" y="5072975"/>
            <a:ext cx="1842220" cy="1532404"/>
            <a:chOff x="5258246" y="5072975"/>
            <a:chExt cx="1842220" cy="1532404"/>
          </a:xfrm>
        </p:grpSpPr>
        <p:pic>
          <p:nvPicPr>
            <p:cNvPr id="54" name="Picture 53">
              <a:extLst>
                <a:ext uri="{FF2B5EF4-FFF2-40B4-BE49-F238E27FC236}">
                  <a16:creationId xmlns:a16="http://schemas.microsoft.com/office/drawing/2014/main" id="{C0A70860-3E4C-4BC9-9CF9-AFAF8EB89C00}"/>
                </a:ext>
              </a:extLst>
            </p:cNvPr>
            <p:cNvPicPr>
              <a:picLocks noChangeAspect="1"/>
            </p:cNvPicPr>
            <p:nvPr/>
          </p:nvPicPr>
          <p:blipFill>
            <a:blip r:embed="rId2"/>
            <a:stretch>
              <a:fillRect/>
            </a:stretch>
          </p:blipFill>
          <p:spPr>
            <a:xfrm>
              <a:off x="5258246" y="5108049"/>
              <a:ext cx="1842220" cy="1497330"/>
            </a:xfrm>
            <a:prstGeom prst="rect">
              <a:avLst/>
            </a:prstGeom>
          </p:spPr>
        </p:pic>
        <p:sp>
          <p:nvSpPr>
            <p:cNvPr id="55" name="Rectangle 54">
              <a:extLst>
                <a:ext uri="{FF2B5EF4-FFF2-40B4-BE49-F238E27FC236}">
                  <a16:creationId xmlns:a16="http://schemas.microsoft.com/office/drawing/2014/main" id="{B8FF40DD-15AD-414D-8B49-295D94343D09}"/>
                </a:ext>
              </a:extLst>
            </p:cNvPr>
            <p:cNvSpPr/>
            <p:nvPr/>
          </p:nvSpPr>
          <p:spPr bwMode="auto">
            <a:xfrm>
              <a:off x="5299508" y="5096483"/>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024DBCA1-C33C-4563-AB53-C105F002FA5E}"/>
                </a:ext>
              </a:extLst>
            </p:cNvPr>
            <p:cNvSpPr/>
            <p:nvPr/>
          </p:nvSpPr>
          <p:spPr bwMode="auto">
            <a:xfrm>
              <a:off x="6925359" y="5072975"/>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 name="Picture 51">
            <a:extLst>
              <a:ext uri="{FF2B5EF4-FFF2-40B4-BE49-F238E27FC236}">
                <a16:creationId xmlns:a16="http://schemas.microsoft.com/office/drawing/2014/main" id="{51B01A0A-A502-48CC-91B7-F0EE414F17D7}"/>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3086203" y="6029325"/>
            <a:ext cx="730941" cy="502444"/>
          </a:xfrm>
          <a:prstGeom prst="rect">
            <a:avLst/>
          </a:prstGeom>
        </p:spPr>
      </p:pic>
      <p:sp>
        <p:nvSpPr>
          <p:cNvPr id="3" name="TextBox 2">
            <a:extLst>
              <a:ext uri="{FF2B5EF4-FFF2-40B4-BE49-F238E27FC236}">
                <a16:creationId xmlns:a16="http://schemas.microsoft.com/office/drawing/2014/main" id="{53FAC63C-1D25-483C-B418-35FEE94F2DAD}"/>
              </a:ext>
            </a:extLst>
          </p:cNvPr>
          <p:cNvSpPr txBox="1"/>
          <p:nvPr/>
        </p:nvSpPr>
        <p:spPr>
          <a:xfrm>
            <a:off x="447473" y="306939"/>
            <a:ext cx="466121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3"/>
                </a:solidFill>
                <a:effectLst/>
                <a:uLnTx/>
                <a:uFillTx/>
                <a:latin typeface="Segoe UI Semibold"/>
                <a:ea typeface="+mn-ea"/>
                <a:cs typeface="+mn-cs"/>
              </a:rPr>
              <a:t>Extend on-premises into Azure</a:t>
            </a:r>
          </a:p>
        </p:txBody>
      </p:sp>
      <p:sp>
        <p:nvSpPr>
          <p:cNvPr id="4" name="TextBox 3">
            <a:extLst>
              <a:ext uri="{FF2B5EF4-FFF2-40B4-BE49-F238E27FC236}">
                <a16:creationId xmlns:a16="http://schemas.microsoft.com/office/drawing/2014/main" id="{0F9EEB40-EEC0-4C62-89FB-A2A763EC1E78}"/>
              </a:ext>
            </a:extLst>
          </p:cNvPr>
          <p:cNvSpPr txBox="1"/>
          <p:nvPr/>
        </p:nvSpPr>
        <p:spPr>
          <a:xfrm>
            <a:off x="447473" y="688285"/>
            <a:ext cx="398448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Business continuity &amp; disaster recovery</a:t>
            </a:r>
          </a:p>
        </p:txBody>
      </p:sp>
      <p:sp>
        <p:nvSpPr>
          <p:cNvPr id="5" name="TextBox 4">
            <a:extLst>
              <a:ext uri="{FF2B5EF4-FFF2-40B4-BE49-F238E27FC236}">
                <a16:creationId xmlns:a16="http://schemas.microsoft.com/office/drawing/2014/main" id="{328949E2-8662-454C-8076-529F7C26C809}"/>
              </a:ext>
            </a:extLst>
          </p:cNvPr>
          <p:cNvSpPr txBox="1"/>
          <p:nvPr/>
        </p:nvSpPr>
        <p:spPr>
          <a:xfrm>
            <a:off x="647722"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Site Recovery</a:t>
            </a:r>
          </a:p>
        </p:txBody>
      </p:sp>
      <p:sp>
        <p:nvSpPr>
          <p:cNvPr id="6" name="TextBox 5">
            <a:extLst>
              <a:ext uri="{FF2B5EF4-FFF2-40B4-BE49-F238E27FC236}">
                <a16:creationId xmlns:a16="http://schemas.microsoft.com/office/drawing/2014/main" id="{D5636089-D73B-4CF3-B263-00742687B723}"/>
              </a:ext>
            </a:extLst>
          </p:cNvPr>
          <p:cNvSpPr txBox="1"/>
          <p:nvPr/>
        </p:nvSpPr>
        <p:spPr>
          <a:xfrm>
            <a:off x="1999866"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Backup</a:t>
            </a:r>
          </a:p>
        </p:txBody>
      </p:sp>
      <p:sp>
        <p:nvSpPr>
          <p:cNvPr id="7" name="TextBox 6">
            <a:extLst>
              <a:ext uri="{FF2B5EF4-FFF2-40B4-BE49-F238E27FC236}">
                <a16:creationId xmlns:a16="http://schemas.microsoft.com/office/drawing/2014/main" id="{B50BEB01-516D-43D1-A0B8-6796BE1C7495}"/>
              </a:ext>
            </a:extLst>
          </p:cNvPr>
          <p:cNvSpPr txBox="1"/>
          <p:nvPr/>
        </p:nvSpPr>
        <p:spPr>
          <a:xfrm>
            <a:off x="3283918"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Replica</a:t>
            </a:r>
          </a:p>
        </p:txBody>
      </p:sp>
      <p:sp>
        <p:nvSpPr>
          <p:cNvPr id="8" name="TextBox 7">
            <a:extLst>
              <a:ext uri="{FF2B5EF4-FFF2-40B4-BE49-F238E27FC236}">
                <a16:creationId xmlns:a16="http://schemas.microsoft.com/office/drawing/2014/main" id="{7CABA77D-F39B-4A5F-A1F6-F0F2215C17AA}"/>
              </a:ext>
            </a:extLst>
          </p:cNvPr>
          <p:cNvSpPr txBox="1"/>
          <p:nvPr/>
        </p:nvSpPr>
        <p:spPr>
          <a:xfrm>
            <a:off x="1104920" y="3237440"/>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File Sync</a:t>
            </a:r>
          </a:p>
        </p:txBody>
      </p:sp>
      <p:sp>
        <p:nvSpPr>
          <p:cNvPr id="9" name="TextBox 8">
            <a:extLst>
              <a:ext uri="{FF2B5EF4-FFF2-40B4-BE49-F238E27FC236}">
                <a16:creationId xmlns:a16="http://schemas.microsoft.com/office/drawing/2014/main" id="{180467C1-0DC4-4AEC-B6EA-F7BF263F6044}"/>
              </a:ext>
            </a:extLst>
          </p:cNvPr>
          <p:cNvSpPr txBox="1"/>
          <p:nvPr/>
        </p:nvSpPr>
        <p:spPr>
          <a:xfrm>
            <a:off x="495931" y="2432689"/>
            <a:ext cx="3023264"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Extend on-premises capacity</a:t>
            </a:r>
          </a:p>
        </p:txBody>
      </p:sp>
      <p:sp>
        <p:nvSpPr>
          <p:cNvPr id="10" name="TextBox 9">
            <a:extLst>
              <a:ext uri="{FF2B5EF4-FFF2-40B4-BE49-F238E27FC236}">
                <a16:creationId xmlns:a16="http://schemas.microsoft.com/office/drawing/2014/main" id="{AF67B7EA-60A0-4648-AF99-2588B30B52D9}"/>
              </a:ext>
            </a:extLst>
          </p:cNvPr>
          <p:cNvSpPr txBox="1"/>
          <p:nvPr/>
        </p:nvSpPr>
        <p:spPr>
          <a:xfrm>
            <a:off x="2311152" y="3237440"/>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 Migration Service</a:t>
            </a:r>
          </a:p>
        </p:txBody>
      </p:sp>
      <p:sp>
        <p:nvSpPr>
          <p:cNvPr id="11" name="TextBox 10">
            <a:extLst>
              <a:ext uri="{FF2B5EF4-FFF2-40B4-BE49-F238E27FC236}">
                <a16:creationId xmlns:a16="http://schemas.microsoft.com/office/drawing/2014/main" id="{D58965A4-D62B-45CF-85E4-25969E77E77E}"/>
              </a:ext>
            </a:extLst>
          </p:cNvPr>
          <p:cNvSpPr txBox="1"/>
          <p:nvPr/>
        </p:nvSpPr>
        <p:spPr>
          <a:xfrm>
            <a:off x="1104920" y="4074633"/>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Cloud Witness</a:t>
            </a:r>
          </a:p>
        </p:txBody>
      </p:sp>
      <p:sp>
        <p:nvSpPr>
          <p:cNvPr id="12" name="TextBox 11">
            <a:extLst>
              <a:ext uri="{FF2B5EF4-FFF2-40B4-BE49-F238E27FC236}">
                <a16:creationId xmlns:a16="http://schemas.microsoft.com/office/drawing/2014/main" id="{B3C63CA1-0373-4FCA-A77D-3081F77391B1}"/>
              </a:ext>
            </a:extLst>
          </p:cNvPr>
          <p:cNvSpPr txBox="1"/>
          <p:nvPr/>
        </p:nvSpPr>
        <p:spPr>
          <a:xfrm>
            <a:off x="2311152" y="4074633"/>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Azure VM</a:t>
            </a:r>
          </a:p>
        </p:txBody>
      </p:sp>
      <p:sp>
        <p:nvSpPr>
          <p:cNvPr id="13" name="TextBox 12">
            <a:extLst>
              <a:ext uri="{FF2B5EF4-FFF2-40B4-BE49-F238E27FC236}">
                <a16:creationId xmlns:a16="http://schemas.microsoft.com/office/drawing/2014/main" id="{EBBC7107-D425-4F34-8130-EF1A2E400188}"/>
              </a:ext>
            </a:extLst>
          </p:cNvPr>
          <p:cNvSpPr txBox="1"/>
          <p:nvPr/>
        </p:nvSpPr>
        <p:spPr>
          <a:xfrm>
            <a:off x="231115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Extend Network</a:t>
            </a:r>
          </a:p>
        </p:txBody>
      </p:sp>
      <p:sp>
        <p:nvSpPr>
          <p:cNvPr id="14" name="TextBox 13">
            <a:extLst>
              <a:ext uri="{FF2B5EF4-FFF2-40B4-BE49-F238E27FC236}">
                <a16:creationId xmlns:a16="http://schemas.microsoft.com/office/drawing/2014/main" id="{D20EB83B-8ECE-4D04-B9F3-B80DAE6E527B}"/>
              </a:ext>
            </a:extLst>
          </p:cNvPr>
          <p:cNvSpPr txBox="1"/>
          <p:nvPr/>
        </p:nvSpPr>
        <p:spPr>
          <a:xfrm>
            <a:off x="64772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Network Adapter</a:t>
            </a:r>
          </a:p>
        </p:txBody>
      </p:sp>
      <p:sp>
        <p:nvSpPr>
          <p:cNvPr id="15" name="TextBox 14">
            <a:extLst>
              <a:ext uri="{FF2B5EF4-FFF2-40B4-BE49-F238E27FC236}">
                <a16:creationId xmlns:a16="http://schemas.microsoft.com/office/drawing/2014/main" id="{FCFA2797-216A-4A95-B7A8-4ABBE2F19081}"/>
              </a:ext>
            </a:extLst>
          </p:cNvPr>
          <p:cNvSpPr txBox="1"/>
          <p:nvPr/>
        </p:nvSpPr>
        <p:spPr>
          <a:xfrm rot="18935516">
            <a:off x="219705" y="292090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Storage</a:t>
            </a:r>
          </a:p>
        </p:txBody>
      </p:sp>
      <p:sp>
        <p:nvSpPr>
          <p:cNvPr id="16" name="TextBox 15">
            <a:extLst>
              <a:ext uri="{FF2B5EF4-FFF2-40B4-BE49-F238E27FC236}">
                <a16:creationId xmlns:a16="http://schemas.microsoft.com/office/drawing/2014/main" id="{F1DD5A1D-3B07-4526-BF0A-6BB9A9451D87}"/>
              </a:ext>
            </a:extLst>
          </p:cNvPr>
          <p:cNvSpPr txBox="1"/>
          <p:nvPr/>
        </p:nvSpPr>
        <p:spPr>
          <a:xfrm rot="18935516">
            <a:off x="219704" y="3781767"/>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Compute</a:t>
            </a:r>
          </a:p>
        </p:txBody>
      </p:sp>
      <p:sp>
        <p:nvSpPr>
          <p:cNvPr id="17" name="TextBox 16">
            <a:extLst>
              <a:ext uri="{FF2B5EF4-FFF2-40B4-BE49-F238E27FC236}">
                <a16:creationId xmlns:a16="http://schemas.microsoft.com/office/drawing/2014/main" id="{DDE4189F-4469-4AA5-B361-32B886FCB090}"/>
              </a:ext>
            </a:extLst>
          </p:cNvPr>
          <p:cNvSpPr txBox="1"/>
          <p:nvPr/>
        </p:nvSpPr>
        <p:spPr>
          <a:xfrm rot="18935516">
            <a:off x="219702" y="471977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Networking</a:t>
            </a:r>
          </a:p>
        </p:txBody>
      </p:sp>
      <p:sp>
        <p:nvSpPr>
          <p:cNvPr id="18" name="TextBox 17">
            <a:extLst>
              <a:ext uri="{FF2B5EF4-FFF2-40B4-BE49-F238E27FC236}">
                <a16:creationId xmlns:a16="http://schemas.microsoft.com/office/drawing/2014/main" id="{F7360CF8-A3F5-4BCE-A35E-BE2BD2D9D88D}"/>
              </a:ext>
            </a:extLst>
          </p:cNvPr>
          <p:cNvSpPr txBox="1"/>
          <p:nvPr/>
        </p:nvSpPr>
        <p:spPr>
          <a:xfrm>
            <a:off x="7284908" y="306939"/>
            <a:ext cx="44596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41"/>
                </a:solidFill>
                <a:effectLst/>
                <a:uLnTx/>
                <a:uFillTx/>
                <a:latin typeface="Segoe UI Semibold"/>
                <a:ea typeface="+mn-ea"/>
                <a:cs typeface="+mn-cs"/>
              </a:rPr>
              <a:t>Centrally manage from Azure</a:t>
            </a:r>
          </a:p>
        </p:txBody>
      </p:sp>
      <p:sp>
        <p:nvSpPr>
          <p:cNvPr id="19" name="TextBox 18">
            <a:extLst>
              <a:ext uri="{FF2B5EF4-FFF2-40B4-BE49-F238E27FC236}">
                <a16:creationId xmlns:a16="http://schemas.microsoft.com/office/drawing/2014/main" id="{ECC87AC4-4780-4D68-80E2-6ECE363195F6}"/>
              </a:ext>
            </a:extLst>
          </p:cNvPr>
          <p:cNvSpPr txBox="1"/>
          <p:nvPr/>
        </p:nvSpPr>
        <p:spPr>
          <a:xfrm>
            <a:off x="7817007"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Secure</a:t>
            </a:r>
          </a:p>
        </p:txBody>
      </p:sp>
      <p:sp>
        <p:nvSpPr>
          <p:cNvPr id="20" name="TextBox 19">
            <a:extLst>
              <a:ext uri="{FF2B5EF4-FFF2-40B4-BE49-F238E27FC236}">
                <a16:creationId xmlns:a16="http://schemas.microsoft.com/office/drawing/2014/main" id="{71BFCCCA-C904-4601-8312-D5C89E2D26DA}"/>
              </a:ext>
            </a:extLst>
          </p:cNvPr>
          <p:cNvSpPr txBox="1"/>
          <p:nvPr/>
        </p:nvSpPr>
        <p:spPr>
          <a:xfrm>
            <a:off x="9246972"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1" name="TextBox 20">
            <a:extLst>
              <a:ext uri="{FF2B5EF4-FFF2-40B4-BE49-F238E27FC236}">
                <a16:creationId xmlns:a16="http://schemas.microsoft.com/office/drawing/2014/main" id="{E7B0E32A-9E35-4535-B9F6-739606EDF49B}"/>
              </a:ext>
            </a:extLst>
          </p:cNvPr>
          <p:cNvSpPr txBox="1"/>
          <p:nvPr/>
        </p:nvSpPr>
        <p:spPr>
          <a:xfrm>
            <a:off x="10686665"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Update</a:t>
            </a:r>
          </a:p>
        </p:txBody>
      </p:sp>
      <p:sp>
        <p:nvSpPr>
          <p:cNvPr id="22" name="TextBox 21">
            <a:extLst>
              <a:ext uri="{FF2B5EF4-FFF2-40B4-BE49-F238E27FC236}">
                <a16:creationId xmlns:a16="http://schemas.microsoft.com/office/drawing/2014/main" id="{71C2FAB7-D517-47DB-B4B2-FD84664759EB}"/>
              </a:ext>
            </a:extLst>
          </p:cNvPr>
          <p:cNvSpPr txBox="1"/>
          <p:nvPr/>
        </p:nvSpPr>
        <p:spPr>
          <a:xfrm>
            <a:off x="7564088"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Security Center</a:t>
            </a:r>
          </a:p>
        </p:txBody>
      </p:sp>
      <p:sp>
        <p:nvSpPr>
          <p:cNvPr id="23" name="TextBox 22">
            <a:extLst>
              <a:ext uri="{FF2B5EF4-FFF2-40B4-BE49-F238E27FC236}">
                <a16:creationId xmlns:a16="http://schemas.microsoft.com/office/drawing/2014/main" id="{AAD96157-EBD2-4C3A-8C4F-7348C5FC7881}"/>
              </a:ext>
            </a:extLst>
          </p:cNvPr>
          <p:cNvSpPr txBox="1"/>
          <p:nvPr/>
        </p:nvSpPr>
        <p:spPr>
          <a:xfrm>
            <a:off x="8969341"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4" name="TextBox 23">
            <a:extLst>
              <a:ext uri="{FF2B5EF4-FFF2-40B4-BE49-F238E27FC236}">
                <a16:creationId xmlns:a16="http://schemas.microsoft.com/office/drawing/2014/main" id="{01B35B4B-C1ED-4C0C-A38D-429C6D33690F}"/>
              </a:ext>
            </a:extLst>
          </p:cNvPr>
          <p:cNvSpPr txBox="1"/>
          <p:nvPr/>
        </p:nvSpPr>
        <p:spPr>
          <a:xfrm>
            <a:off x="10436594"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Update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Management</a:t>
            </a:r>
          </a:p>
        </p:txBody>
      </p:sp>
      <p:sp>
        <p:nvSpPr>
          <p:cNvPr id="25" name="TextBox 24">
            <a:extLst>
              <a:ext uri="{FF2B5EF4-FFF2-40B4-BE49-F238E27FC236}">
                <a16:creationId xmlns:a16="http://schemas.microsoft.com/office/drawing/2014/main" id="{97952EF4-3810-4138-B079-8C7635E2D821}"/>
              </a:ext>
            </a:extLst>
          </p:cNvPr>
          <p:cNvSpPr txBox="1"/>
          <p:nvPr/>
        </p:nvSpPr>
        <p:spPr>
          <a:xfrm>
            <a:off x="8238143"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Arc for Servers</a:t>
            </a:r>
          </a:p>
        </p:txBody>
      </p:sp>
      <p:sp>
        <p:nvSpPr>
          <p:cNvPr id="26" name="TextBox 25">
            <a:extLst>
              <a:ext uri="{FF2B5EF4-FFF2-40B4-BE49-F238E27FC236}">
                <a16:creationId xmlns:a16="http://schemas.microsoft.com/office/drawing/2014/main" id="{D5D7F1A7-3E62-4E71-8696-8D9B3D93E14C}"/>
              </a:ext>
            </a:extLst>
          </p:cNvPr>
          <p:cNvSpPr txBox="1"/>
          <p:nvPr/>
        </p:nvSpPr>
        <p:spPr>
          <a:xfrm>
            <a:off x="9736357"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Policy</a:t>
            </a:r>
          </a:p>
        </p:txBody>
      </p:sp>
      <p:sp>
        <p:nvSpPr>
          <p:cNvPr id="27" name="Freeform: Shape 26">
            <a:extLst>
              <a:ext uri="{FF2B5EF4-FFF2-40B4-BE49-F238E27FC236}">
                <a16:creationId xmlns:a16="http://schemas.microsoft.com/office/drawing/2014/main" id="{6ABC9704-41E7-4EE1-9778-38015E7B79E5}"/>
              </a:ext>
              <a:ext uri="{C183D7F6-B498-43B3-948B-1728B52AA6E4}">
                <adec:decorative xmlns:adec="http://schemas.microsoft.com/office/drawing/2017/decorative" val="1"/>
              </a:ext>
            </a:extLst>
          </p:cNvPr>
          <p:cNvSpPr/>
          <p:nvPr/>
        </p:nvSpPr>
        <p:spPr bwMode="auto">
          <a:xfrm>
            <a:off x="5137260" y="644501"/>
            <a:ext cx="1938988" cy="1117017"/>
          </a:xfrm>
          <a:custGeom>
            <a:avLst/>
            <a:gdLst>
              <a:gd name="connsiteX0" fmla="*/ 807675 w 1938988"/>
              <a:gd name="connsiteY0" fmla="*/ 0 h 1117017"/>
              <a:gd name="connsiteX1" fmla="*/ 1153147 w 1938988"/>
              <a:gd name="connsiteY1" fmla="*/ 183686 h 1117017"/>
              <a:gd name="connsiteX2" fmla="*/ 1167099 w 1938988"/>
              <a:gd name="connsiteY2" fmla="*/ 209389 h 1117017"/>
              <a:gd name="connsiteX3" fmla="*/ 1194391 w 1938988"/>
              <a:gd name="connsiteY3" fmla="*/ 200917 h 1117017"/>
              <a:gd name="connsiteX4" fmla="*/ 1273207 w 1938988"/>
              <a:gd name="connsiteY4" fmla="*/ 192972 h 1117017"/>
              <a:gd name="connsiteX5" fmla="*/ 1656343 w 1938988"/>
              <a:gd name="connsiteY5" fmla="*/ 505237 h 1117017"/>
              <a:gd name="connsiteX6" fmla="*/ 1657978 w 1938988"/>
              <a:gd name="connsiteY6" fmla="*/ 521461 h 1117017"/>
              <a:gd name="connsiteX7" fmla="*/ 1700512 w 1938988"/>
              <a:gd name="connsiteY7" fmla="*/ 525749 h 1117017"/>
              <a:gd name="connsiteX8" fmla="*/ 1938988 w 1938988"/>
              <a:gd name="connsiteY8" fmla="*/ 818349 h 1117017"/>
              <a:gd name="connsiteX9" fmla="*/ 1700512 w 1938988"/>
              <a:gd name="connsiteY9" fmla="*/ 1110949 h 1117017"/>
              <a:gd name="connsiteX10" fmla="*/ 1664287 w 1938988"/>
              <a:gd name="connsiteY10" fmla="*/ 1114601 h 1117017"/>
              <a:gd name="connsiteX11" fmla="*/ 1664287 w 1938988"/>
              <a:gd name="connsiteY11" fmla="*/ 1117017 h 1117017"/>
              <a:gd name="connsiteX12" fmla="*/ 1640320 w 1938988"/>
              <a:gd name="connsiteY12" fmla="*/ 1117017 h 1117017"/>
              <a:gd name="connsiteX13" fmla="*/ 391050 w 1938988"/>
              <a:gd name="connsiteY13" fmla="*/ 1117017 h 1117017"/>
              <a:gd name="connsiteX14" fmla="*/ 391050 w 1938988"/>
              <a:gd name="connsiteY14" fmla="*/ 1112899 h 1117017"/>
              <a:gd name="connsiteX15" fmla="*/ 350196 w 1938988"/>
              <a:gd name="connsiteY15" fmla="*/ 1117017 h 1117017"/>
              <a:gd name="connsiteX16" fmla="*/ 0 w 1938988"/>
              <a:gd name="connsiteY16" fmla="*/ 766821 h 1117017"/>
              <a:gd name="connsiteX17" fmla="*/ 350196 w 1938988"/>
              <a:gd name="connsiteY17" fmla="*/ 416625 h 1117017"/>
              <a:gd name="connsiteX18" fmla="*/ 391576 w 1938988"/>
              <a:gd name="connsiteY18" fmla="*/ 421838 h 1117017"/>
              <a:gd name="connsiteX19" fmla="*/ 391050 w 1938988"/>
              <a:gd name="connsiteY19" fmla="*/ 416625 h 1117017"/>
              <a:gd name="connsiteX20" fmla="*/ 807675 w 1938988"/>
              <a:gd name="connsiteY20" fmla="*/ 0 h 111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8988" h="1117017">
                <a:moveTo>
                  <a:pt x="807675" y="0"/>
                </a:moveTo>
                <a:cubicBezTo>
                  <a:pt x="951485" y="0"/>
                  <a:pt x="1078277" y="72863"/>
                  <a:pt x="1153147" y="183686"/>
                </a:cubicBezTo>
                <a:lnTo>
                  <a:pt x="1167099" y="209389"/>
                </a:lnTo>
                <a:lnTo>
                  <a:pt x="1194391" y="200917"/>
                </a:lnTo>
                <a:cubicBezTo>
                  <a:pt x="1219849" y="195708"/>
                  <a:pt x="1246209" y="192972"/>
                  <a:pt x="1273207" y="192972"/>
                </a:cubicBezTo>
                <a:cubicBezTo>
                  <a:pt x="1462197" y="192972"/>
                  <a:pt x="1619876" y="327028"/>
                  <a:pt x="1656343" y="505237"/>
                </a:cubicBezTo>
                <a:lnTo>
                  <a:pt x="1657978" y="521461"/>
                </a:lnTo>
                <a:lnTo>
                  <a:pt x="1700512" y="525749"/>
                </a:lnTo>
                <a:cubicBezTo>
                  <a:pt x="1836610" y="553599"/>
                  <a:pt x="1938988" y="674018"/>
                  <a:pt x="1938988" y="818349"/>
                </a:cubicBezTo>
                <a:cubicBezTo>
                  <a:pt x="1938988" y="962680"/>
                  <a:pt x="1836610" y="1083100"/>
                  <a:pt x="1700512" y="1110949"/>
                </a:cubicBezTo>
                <a:lnTo>
                  <a:pt x="1664287" y="1114601"/>
                </a:lnTo>
                <a:lnTo>
                  <a:pt x="1664287" y="1117017"/>
                </a:lnTo>
                <a:lnTo>
                  <a:pt x="1640320" y="1117017"/>
                </a:lnTo>
                <a:lnTo>
                  <a:pt x="391050" y="1117017"/>
                </a:lnTo>
                <a:lnTo>
                  <a:pt x="391050" y="1112899"/>
                </a:lnTo>
                <a:lnTo>
                  <a:pt x="350196" y="1117017"/>
                </a:lnTo>
                <a:cubicBezTo>
                  <a:pt x="156788" y="1117017"/>
                  <a:pt x="0" y="960229"/>
                  <a:pt x="0" y="766821"/>
                </a:cubicBezTo>
                <a:cubicBezTo>
                  <a:pt x="0" y="573413"/>
                  <a:pt x="156788" y="416625"/>
                  <a:pt x="350196" y="416625"/>
                </a:cubicBezTo>
                <a:lnTo>
                  <a:pt x="391576" y="421838"/>
                </a:lnTo>
                <a:lnTo>
                  <a:pt x="391050" y="416625"/>
                </a:lnTo>
                <a:cubicBezTo>
                  <a:pt x="391050" y="186529"/>
                  <a:pt x="577579" y="0"/>
                  <a:pt x="807675" y="0"/>
                </a:cubicBezTo>
                <a:close/>
              </a:path>
            </a:pathLst>
          </a:cu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Arc 27">
            <a:extLst>
              <a:ext uri="{FF2B5EF4-FFF2-40B4-BE49-F238E27FC236}">
                <a16:creationId xmlns:a16="http://schemas.microsoft.com/office/drawing/2014/main" id="{26FE3064-9308-44D4-9EFE-9F6DA911C0E7}"/>
              </a:ext>
              <a:ext uri="{C183D7F6-B498-43B3-948B-1728B52AA6E4}">
                <adec:decorative xmlns:adec="http://schemas.microsoft.com/office/drawing/2017/decorative" val="1"/>
              </a:ext>
            </a:extLst>
          </p:cNvPr>
          <p:cNvSpPr/>
          <p:nvPr/>
        </p:nvSpPr>
        <p:spPr>
          <a:xfrm flipH="1">
            <a:off x="4606069" y="1685318"/>
            <a:ext cx="1871144" cy="3445482"/>
          </a:xfrm>
          <a:prstGeom prst="arc">
            <a:avLst>
              <a:gd name="adj1" fmla="val 17098894"/>
              <a:gd name="adj2" fmla="val 5019270"/>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Arc 28">
            <a:extLst>
              <a:ext uri="{FF2B5EF4-FFF2-40B4-BE49-F238E27FC236}">
                <a16:creationId xmlns:a16="http://schemas.microsoft.com/office/drawing/2014/main" id="{00CC8314-81EB-4765-93C8-B034E66BEAAF}"/>
              </a:ext>
              <a:ext uri="{C183D7F6-B498-43B3-948B-1728B52AA6E4}">
                <adec:decorative xmlns:adec="http://schemas.microsoft.com/office/drawing/2017/decorative" val="1"/>
              </a:ext>
            </a:extLst>
          </p:cNvPr>
          <p:cNvSpPr/>
          <p:nvPr/>
        </p:nvSpPr>
        <p:spPr>
          <a:xfrm rot="10800000" flipH="1">
            <a:off x="5765670" y="1843823"/>
            <a:ext cx="1871144" cy="3445482"/>
          </a:xfrm>
          <a:prstGeom prst="arc">
            <a:avLst>
              <a:gd name="adj1" fmla="val 17098894"/>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Arc 29">
            <a:extLst>
              <a:ext uri="{FF2B5EF4-FFF2-40B4-BE49-F238E27FC236}">
                <a16:creationId xmlns:a16="http://schemas.microsoft.com/office/drawing/2014/main" id="{4139D08F-10B0-4565-968B-517457C6AA54}"/>
              </a:ext>
              <a:ext uri="{C183D7F6-B498-43B3-948B-1728B52AA6E4}">
                <adec:decorative xmlns:adec="http://schemas.microsoft.com/office/drawing/2017/decorative" val="1"/>
              </a:ext>
            </a:extLst>
          </p:cNvPr>
          <p:cNvSpPr/>
          <p:nvPr/>
        </p:nvSpPr>
        <p:spPr>
          <a:xfrm rot="6776837">
            <a:off x="8444217" y="3311107"/>
            <a:ext cx="1298503" cy="3445482"/>
          </a:xfrm>
          <a:prstGeom prst="arc">
            <a:avLst>
              <a:gd name="adj1" fmla="val 17942780"/>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Arc 31">
            <a:extLst>
              <a:ext uri="{FF2B5EF4-FFF2-40B4-BE49-F238E27FC236}">
                <a16:creationId xmlns:a16="http://schemas.microsoft.com/office/drawing/2014/main" id="{CFD909A6-C499-473E-9813-B05DFC61BA66}"/>
              </a:ext>
              <a:ext uri="{C183D7F6-B498-43B3-948B-1728B52AA6E4}">
                <adec:decorative xmlns:adec="http://schemas.microsoft.com/office/drawing/2017/decorative" val="1"/>
              </a:ext>
            </a:extLst>
          </p:cNvPr>
          <p:cNvSpPr/>
          <p:nvPr/>
        </p:nvSpPr>
        <p:spPr>
          <a:xfrm rot="3786977">
            <a:off x="2793214" y="3393528"/>
            <a:ext cx="1298503" cy="3254439"/>
          </a:xfrm>
          <a:prstGeom prst="arc">
            <a:avLst>
              <a:gd name="adj1" fmla="val 17098894"/>
              <a:gd name="adj2" fmla="val 3904188"/>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Arc 32">
            <a:extLst>
              <a:ext uri="{FF2B5EF4-FFF2-40B4-BE49-F238E27FC236}">
                <a16:creationId xmlns:a16="http://schemas.microsoft.com/office/drawing/2014/main" id="{58CF7CEB-3DAD-4CB3-8C37-BB11BD68E426}"/>
              </a:ext>
              <a:ext uri="{C183D7F6-B498-43B3-948B-1728B52AA6E4}">
                <adec:decorative xmlns:adec="http://schemas.microsoft.com/office/drawing/2017/decorative" val="1"/>
              </a:ext>
            </a:extLst>
          </p:cNvPr>
          <p:cNvSpPr/>
          <p:nvPr/>
        </p:nvSpPr>
        <p:spPr>
          <a:xfrm rot="3786977">
            <a:off x="2939364" y="3519785"/>
            <a:ext cx="1298503" cy="3271674"/>
          </a:xfrm>
          <a:prstGeom prst="arc">
            <a:avLst>
              <a:gd name="adj1" fmla="val 17098894"/>
              <a:gd name="adj2" fmla="val 2278729"/>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4" name="Picture 33" descr=" Backup">
            <a:extLst>
              <a:ext uri="{FF2B5EF4-FFF2-40B4-BE49-F238E27FC236}">
                <a16:creationId xmlns:a16="http://schemas.microsoft.com/office/drawing/2014/main" id="{CF9DBE96-9221-4BF1-A90E-09CF3CCCD54B}"/>
              </a:ext>
            </a:extLst>
          </p:cNvPr>
          <p:cNvPicPr>
            <a:picLocks noChangeAspect="1"/>
          </p:cNvPicPr>
          <p:nvPr/>
        </p:nvPicPr>
        <p:blipFill>
          <a:blip r:embed="rId4"/>
          <a:stretch>
            <a:fillRect/>
          </a:stretch>
        </p:blipFill>
        <p:spPr>
          <a:xfrm>
            <a:off x="1003337" y="1483382"/>
            <a:ext cx="487289" cy="411672"/>
          </a:xfrm>
          <a:prstGeom prst="rect">
            <a:avLst/>
          </a:prstGeom>
        </p:spPr>
      </p:pic>
      <p:pic>
        <p:nvPicPr>
          <p:cNvPr id="35" name="Picture 34" descr=" Backup">
            <a:extLst>
              <a:ext uri="{FF2B5EF4-FFF2-40B4-BE49-F238E27FC236}">
                <a16:creationId xmlns:a16="http://schemas.microsoft.com/office/drawing/2014/main" id="{284BF226-F5C0-4193-9255-7ED7653843E8}"/>
              </a:ext>
            </a:extLst>
          </p:cNvPr>
          <p:cNvPicPr>
            <a:picLocks noChangeAspect="1"/>
          </p:cNvPicPr>
          <p:nvPr/>
        </p:nvPicPr>
        <p:blipFill>
          <a:blip r:embed="rId4"/>
          <a:stretch>
            <a:fillRect/>
          </a:stretch>
        </p:blipFill>
        <p:spPr>
          <a:xfrm>
            <a:off x="2322871" y="1483382"/>
            <a:ext cx="487289" cy="411672"/>
          </a:xfrm>
          <a:prstGeom prst="rect">
            <a:avLst/>
          </a:prstGeom>
        </p:spPr>
      </p:pic>
      <p:pic>
        <p:nvPicPr>
          <p:cNvPr id="42" name="Graphic 41" descr="Virtual Machines">
            <a:extLst>
              <a:ext uri="{FF2B5EF4-FFF2-40B4-BE49-F238E27FC236}">
                <a16:creationId xmlns:a16="http://schemas.microsoft.com/office/drawing/2014/main" id="{6D025D34-E66E-4CE8-8169-F7217D6153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66275" y="3698542"/>
            <a:ext cx="457550" cy="457550"/>
          </a:xfrm>
          <a:prstGeom prst="rect">
            <a:avLst/>
          </a:prstGeom>
        </p:spPr>
      </p:pic>
      <p:pic>
        <p:nvPicPr>
          <p:cNvPr id="43" name="Graphic 42" descr="Virtual Network">
            <a:extLst>
              <a:ext uri="{FF2B5EF4-FFF2-40B4-BE49-F238E27FC236}">
                <a16:creationId xmlns:a16="http://schemas.microsoft.com/office/drawing/2014/main" id="{F118A6D2-3617-4C96-B330-C5625D604A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46869" y="4536298"/>
            <a:ext cx="457550" cy="457550"/>
          </a:xfrm>
          <a:prstGeom prst="rect">
            <a:avLst/>
          </a:prstGeom>
        </p:spPr>
      </p:pic>
      <p:pic>
        <p:nvPicPr>
          <p:cNvPr id="44" name="Picture 43">
            <a:extLst>
              <a:ext uri="{FF2B5EF4-FFF2-40B4-BE49-F238E27FC236}">
                <a16:creationId xmlns:a16="http://schemas.microsoft.com/office/drawing/2014/main" id="{B300224E-9F61-41E1-BE3E-0BB072B40BD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582882" y="4554609"/>
            <a:ext cx="497961" cy="420928"/>
          </a:xfrm>
          <a:prstGeom prst="rect">
            <a:avLst/>
          </a:prstGeom>
        </p:spPr>
      </p:pic>
      <p:pic>
        <p:nvPicPr>
          <p:cNvPr id="45" name="Picture 44">
            <a:extLst>
              <a:ext uri="{FF2B5EF4-FFF2-40B4-BE49-F238E27FC236}">
                <a16:creationId xmlns:a16="http://schemas.microsoft.com/office/drawing/2014/main" id="{2EF73884-3C17-4766-BB22-11B11A24D74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543690" y="3636244"/>
            <a:ext cx="628010" cy="511380"/>
          </a:xfrm>
          <a:prstGeom prst="rect">
            <a:avLst/>
          </a:prstGeom>
        </p:spPr>
      </p:pic>
      <p:pic>
        <p:nvPicPr>
          <p:cNvPr id="46" name="Picture 45">
            <a:extLst>
              <a:ext uri="{FF2B5EF4-FFF2-40B4-BE49-F238E27FC236}">
                <a16:creationId xmlns:a16="http://schemas.microsoft.com/office/drawing/2014/main" id="{7EBE161A-7864-4F7E-B160-C77C6F24D6D8}"/>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605351" y="2861912"/>
            <a:ext cx="537368" cy="459090"/>
          </a:xfrm>
          <a:prstGeom prst="rect">
            <a:avLst/>
          </a:prstGeom>
        </p:spPr>
      </p:pic>
      <p:pic>
        <p:nvPicPr>
          <p:cNvPr id="47" name="Picture 46">
            <a:extLst>
              <a:ext uri="{FF2B5EF4-FFF2-40B4-BE49-F238E27FC236}">
                <a16:creationId xmlns:a16="http://schemas.microsoft.com/office/drawing/2014/main" id="{BD16107D-3EEB-47DC-8627-1682C6E793B5}"/>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3238779" y="2831679"/>
            <a:ext cx="531501" cy="503527"/>
          </a:xfrm>
          <a:prstGeom prst="rect">
            <a:avLst/>
          </a:prstGeom>
        </p:spPr>
      </p:pic>
      <p:pic>
        <p:nvPicPr>
          <p:cNvPr id="48" name="Picture 47">
            <a:extLst>
              <a:ext uri="{FF2B5EF4-FFF2-40B4-BE49-F238E27FC236}">
                <a16:creationId xmlns:a16="http://schemas.microsoft.com/office/drawing/2014/main" id="{ACDF27AD-9DCD-41DF-AEDC-25B26542145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953137" y="3459842"/>
            <a:ext cx="469344" cy="569918"/>
          </a:xfrm>
          <a:prstGeom prst="rect">
            <a:avLst/>
          </a:prstGeom>
        </p:spPr>
      </p:pic>
      <p:pic>
        <p:nvPicPr>
          <p:cNvPr id="49" name="Picture 48">
            <a:extLst>
              <a:ext uri="{FF2B5EF4-FFF2-40B4-BE49-F238E27FC236}">
                <a16:creationId xmlns:a16="http://schemas.microsoft.com/office/drawing/2014/main" id="{761C255B-A619-42B8-842B-C7DA9F8CE7CE}"/>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338704" y="3474474"/>
            <a:ext cx="619211" cy="600159"/>
          </a:xfrm>
          <a:prstGeom prst="rect">
            <a:avLst/>
          </a:prstGeom>
        </p:spPr>
      </p:pic>
      <p:pic>
        <p:nvPicPr>
          <p:cNvPr id="50" name="Picture 49">
            <a:extLst>
              <a:ext uri="{FF2B5EF4-FFF2-40B4-BE49-F238E27FC236}">
                <a16:creationId xmlns:a16="http://schemas.microsoft.com/office/drawing/2014/main" id="{7CB714CA-EAAE-4C18-B5D8-72D46AF67238}"/>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0971554" y="1822747"/>
            <a:ext cx="590632" cy="581106"/>
          </a:xfrm>
          <a:prstGeom prst="rect">
            <a:avLst/>
          </a:prstGeom>
        </p:spPr>
      </p:pic>
      <p:pic>
        <p:nvPicPr>
          <p:cNvPr id="53" name="Picture 52">
            <a:extLst>
              <a:ext uri="{FF2B5EF4-FFF2-40B4-BE49-F238E27FC236}">
                <a16:creationId xmlns:a16="http://schemas.microsoft.com/office/drawing/2014/main" id="{B19E2B21-96B7-41CD-851B-834DDDB5C0FE}"/>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2121797" y="6029325"/>
            <a:ext cx="730941" cy="502444"/>
          </a:xfrm>
          <a:prstGeom prst="rect">
            <a:avLst/>
          </a:prstGeom>
        </p:spPr>
      </p:pic>
      <p:pic>
        <p:nvPicPr>
          <p:cNvPr id="58" name="Picture 57">
            <a:extLst>
              <a:ext uri="{FF2B5EF4-FFF2-40B4-BE49-F238E27FC236}">
                <a16:creationId xmlns:a16="http://schemas.microsoft.com/office/drawing/2014/main" id="{CDD5DFFC-76A4-41B5-AF02-9674A8CCF583}"/>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9637560" y="6029325"/>
            <a:ext cx="730941" cy="502444"/>
          </a:xfrm>
          <a:prstGeom prst="rect">
            <a:avLst/>
          </a:prstGeom>
        </p:spPr>
      </p:pic>
      <p:pic>
        <p:nvPicPr>
          <p:cNvPr id="59" name="Picture 58">
            <a:extLst>
              <a:ext uri="{FF2B5EF4-FFF2-40B4-BE49-F238E27FC236}">
                <a16:creationId xmlns:a16="http://schemas.microsoft.com/office/drawing/2014/main" id="{BC36F74A-5E23-468E-B2AA-EE79CCEE48A4}"/>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8673154" y="6029325"/>
            <a:ext cx="730941" cy="502444"/>
          </a:xfrm>
          <a:prstGeom prst="rect">
            <a:avLst/>
          </a:prstGeom>
        </p:spPr>
      </p:pic>
      <p:sp>
        <p:nvSpPr>
          <p:cNvPr id="61" name="Arc 60">
            <a:extLst>
              <a:ext uri="{FF2B5EF4-FFF2-40B4-BE49-F238E27FC236}">
                <a16:creationId xmlns:a16="http://schemas.microsoft.com/office/drawing/2014/main" id="{C476DE56-575D-4B39-BAD9-55B880F96914}"/>
              </a:ext>
              <a:ext uri="{C183D7F6-B498-43B3-948B-1728B52AA6E4}">
                <adec:decorative xmlns:adec="http://schemas.microsoft.com/office/drawing/2017/decorative" val="1"/>
              </a:ext>
            </a:extLst>
          </p:cNvPr>
          <p:cNvSpPr/>
          <p:nvPr/>
        </p:nvSpPr>
        <p:spPr>
          <a:xfrm rot="6776837">
            <a:off x="8394243" y="3553416"/>
            <a:ext cx="1298503" cy="3445482"/>
          </a:xfrm>
          <a:prstGeom prst="arc">
            <a:avLst>
              <a:gd name="adj1" fmla="val 21182583"/>
              <a:gd name="adj2" fmla="val 5157969"/>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D93CD092-53F3-4AB3-A6F8-B43D7760E695}"/>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8163933" y="1806598"/>
            <a:ext cx="501586" cy="535477"/>
          </a:xfrm>
          <a:prstGeom prst="rect">
            <a:avLst/>
          </a:prstGeom>
        </p:spPr>
      </p:pic>
      <p:pic>
        <p:nvPicPr>
          <p:cNvPr id="63" name="Picture 62">
            <a:extLst>
              <a:ext uri="{FF2B5EF4-FFF2-40B4-BE49-F238E27FC236}">
                <a16:creationId xmlns:a16="http://schemas.microsoft.com/office/drawing/2014/main" id="{CC897BEE-D524-4B52-A02D-454BC8A3D86D}"/>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9511930" y="1761518"/>
            <a:ext cx="613213" cy="589927"/>
          </a:xfrm>
          <a:prstGeom prst="rect">
            <a:avLst/>
          </a:prstGeom>
        </p:spPr>
      </p:pic>
      <p:pic>
        <p:nvPicPr>
          <p:cNvPr id="64" name="Picture 63">
            <a:extLst>
              <a:ext uri="{FF2B5EF4-FFF2-40B4-BE49-F238E27FC236}">
                <a16:creationId xmlns:a16="http://schemas.microsoft.com/office/drawing/2014/main" id="{8FB79446-6E61-4FCB-BF9B-44553CE7E02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3576194" y="1375804"/>
            <a:ext cx="606273" cy="563727"/>
          </a:xfrm>
          <a:prstGeom prst="rect">
            <a:avLst/>
          </a:prstGeom>
        </p:spPr>
      </p:pic>
      <p:grpSp>
        <p:nvGrpSpPr>
          <p:cNvPr id="60" name="Group 59">
            <a:extLst>
              <a:ext uri="{FF2B5EF4-FFF2-40B4-BE49-F238E27FC236}">
                <a16:creationId xmlns:a16="http://schemas.microsoft.com/office/drawing/2014/main" id="{5DF12B69-F2C8-49C0-A15E-652509A9A7E7}"/>
              </a:ext>
            </a:extLst>
          </p:cNvPr>
          <p:cNvGrpSpPr/>
          <p:nvPr/>
        </p:nvGrpSpPr>
        <p:grpSpPr>
          <a:xfrm>
            <a:off x="0" y="6494753"/>
            <a:ext cx="12192000" cy="472960"/>
            <a:chOff x="0" y="6494753"/>
            <a:chExt cx="12192000" cy="472960"/>
          </a:xfrm>
        </p:grpSpPr>
        <p:sp>
          <p:nvSpPr>
            <p:cNvPr id="65" name="Rectangle 64">
              <a:extLst>
                <a:ext uri="{FF2B5EF4-FFF2-40B4-BE49-F238E27FC236}">
                  <a16:creationId xmlns:a16="http://schemas.microsoft.com/office/drawing/2014/main" id="{307A9213-31A8-433C-AC8B-50EC8049EC06}"/>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F72ACB5C-0075-4D44-956F-C93861845772}"/>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dirty="0">
                  <a:solidFill>
                    <a:schemeClr val="bg1"/>
                  </a:solidFill>
                  <a:latin typeface="Segoe UI Semibold" charset="0"/>
                </a:rPr>
                <a:t>Microsoft Azure    </a:t>
              </a:r>
              <a:r>
                <a:rPr lang="en-US" sz="1100" b="0" i="0" kern="0" spc="-20" baseline="0" dirty="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dirty="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dirty="0">
                <a:solidFill>
                  <a:schemeClr val="bg1"/>
                </a:solidFill>
              </a:endParaRPr>
            </a:p>
          </p:txBody>
        </p:sp>
      </p:grpSp>
    </p:spTree>
    <p:extLst>
      <p:ext uri="{BB962C8B-B14F-4D97-AF65-F5344CB8AC3E}">
        <p14:creationId xmlns:p14="http://schemas.microsoft.com/office/powerpoint/2010/main" val="3748433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A7EDCF-2B8F-43D0-BE84-AA96875CC1EB}"/>
              </a:ext>
            </a:extLst>
          </p:cNvPr>
          <p:cNvSpPr/>
          <p:nvPr/>
        </p:nvSpPr>
        <p:spPr bwMode="auto">
          <a:xfrm>
            <a:off x="4095750" y="0"/>
            <a:ext cx="8096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Content Placeholder 5" descr="A picture containing clipart&#10;&#10;Description generated with very high confidence">
            <a:extLst>
              <a:ext uri="{FF2B5EF4-FFF2-40B4-BE49-F238E27FC236}">
                <a16:creationId xmlns:a16="http://schemas.microsoft.com/office/drawing/2014/main" id="{D896D668-672C-489D-92D1-7698C2BA2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7486" y="2521199"/>
            <a:ext cx="1410915" cy="468182"/>
          </a:xfrm>
          <a:prstGeom prst="rect">
            <a:avLst/>
          </a:prstGeom>
        </p:spPr>
      </p:pic>
      <p:pic>
        <p:nvPicPr>
          <p:cNvPr id="16" name="Graphic 15">
            <a:extLst>
              <a:ext uri="{FF2B5EF4-FFF2-40B4-BE49-F238E27FC236}">
                <a16:creationId xmlns:a16="http://schemas.microsoft.com/office/drawing/2014/main" id="{2D9377CA-917B-4959-A6BA-C97F961AEA8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2518" y="1069856"/>
            <a:ext cx="1184390" cy="26319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87B86268-A78C-4851-8842-CEDC7F1BF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2995" y="769191"/>
            <a:ext cx="1379896" cy="855535"/>
          </a:xfrm>
          <a:prstGeom prst="rect">
            <a:avLst/>
          </a:prstGeom>
        </p:spPr>
      </p:pic>
      <p:pic>
        <p:nvPicPr>
          <p:cNvPr id="19" name="Picture 18" descr="A close up of a logo&#10;&#10;Description generated with high confidence">
            <a:extLst>
              <a:ext uri="{FF2B5EF4-FFF2-40B4-BE49-F238E27FC236}">
                <a16:creationId xmlns:a16="http://schemas.microsoft.com/office/drawing/2014/main" id="{BFB1A9F4-C1EB-4CF6-AAFE-3F64515B6D0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23340" y="2969974"/>
            <a:ext cx="1972889" cy="816791"/>
          </a:xfrm>
          <a:prstGeom prst="rect">
            <a:avLst/>
          </a:prstGeom>
        </p:spPr>
      </p:pic>
      <p:pic>
        <p:nvPicPr>
          <p:cNvPr id="21" name="Picture 20">
            <a:extLst>
              <a:ext uri="{FF2B5EF4-FFF2-40B4-BE49-F238E27FC236}">
                <a16:creationId xmlns:a16="http://schemas.microsoft.com/office/drawing/2014/main" id="{471DBC60-6B76-4852-807D-84EE9571846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1947" y="4065805"/>
            <a:ext cx="1741992" cy="318117"/>
          </a:xfrm>
          <a:prstGeom prst="rect">
            <a:avLst/>
          </a:prstGeom>
        </p:spPr>
      </p:pic>
      <p:pic>
        <p:nvPicPr>
          <p:cNvPr id="23" name="Picture 22">
            <a:extLst>
              <a:ext uri="{FF2B5EF4-FFF2-40B4-BE49-F238E27FC236}">
                <a16:creationId xmlns:a16="http://schemas.microsoft.com/office/drawing/2014/main" id="{43D87207-64AB-4B0F-9AD6-23B834D15E8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9256" y="5532435"/>
            <a:ext cx="1410915" cy="496022"/>
          </a:xfrm>
          <a:prstGeom prst="rect">
            <a:avLst/>
          </a:prstGeom>
        </p:spPr>
      </p:pic>
      <p:pic>
        <p:nvPicPr>
          <p:cNvPr id="25" name="Graphic 23">
            <a:extLst>
              <a:ext uri="{FF2B5EF4-FFF2-40B4-BE49-F238E27FC236}">
                <a16:creationId xmlns:a16="http://schemas.microsoft.com/office/drawing/2014/main" id="{33999177-FFCD-4B5C-BAC3-6E95E79C677A}"/>
              </a:ext>
              <a:ext uri="{C183D7F6-B498-43B3-948B-1728B52AA6E4}">
                <adec:decorative xmlns:adec="http://schemas.microsoft.com/office/drawing/2017/decorative" val="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815735" y="4087494"/>
            <a:ext cx="1977956" cy="346829"/>
          </a:xfrm>
          <a:custGeom>
            <a:avLst/>
            <a:gdLst>
              <a:gd name="connsiteX0" fmla="*/ 0 w 2593288"/>
              <a:gd name="connsiteY0" fmla="*/ 0 h 454726"/>
              <a:gd name="connsiteX1" fmla="*/ 2597605 w 2593288"/>
              <a:gd name="connsiteY1" fmla="*/ 0 h 454726"/>
              <a:gd name="connsiteX2" fmla="*/ 2597605 w 2593288"/>
              <a:gd name="connsiteY2" fmla="*/ 455986 h 454726"/>
              <a:gd name="connsiteX3" fmla="*/ 0 w 2593288"/>
              <a:gd name="connsiteY3" fmla="*/ 455986 h 454726"/>
            </a:gdLst>
            <a:ahLst/>
            <a:cxnLst>
              <a:cxn ang="0">
                <a:pos x="connsiteX0" y="connsiteY0"/>
              </a:cxn>
              <a:cxn ang="0">
                <a:pos x="connsiteX1" y="connsiteY1"/>
              </a:cxn>
              <a:cxn ang="0">
                <a:pos x="connsiteX2" y="connsiteY2"/>
              </a:cxn>
              <a:cxn ang="0">
                <a:pos x="connsiteX3" y="connsiteY3"/>
              </a:cxn>
            </a:cxnLst>
            <a:rect l="l" t="t" r="r" b="b"/>
            <a:pathLst>
              <a:path w="2593288" h="454726">
                <a:moveTo>
                  <a:pt x="0" y="0"/>
                </a:moveTo>
                <a:lnTo>
                  <a:pt x="2597605" y="0"/>
                </a:lnTo>
                <a:lnTo>
                  <a:pt x="2597605" y="455986"/>
                </a:lnTo>
                <a:lnTo>
                  <a:pt x="0" y="455986"/>
                </a:lnTo>
                <a:close/>
              </a:path>
            </a:pathLst>
          </a:custGeom>
          <a:ln/>
        </p:spPr>
      </p:pic>
      <p:pic>
        <p:nvPicPr>
          <p:cNvPr id="1026" name="Picture 2" descr="Image result for dell emc logo">
            <a:extLst>
              <a:ext uri="{FF2B5EF4-FFF2-40B4-BE49-F238E27FC236}">
                <a16:creationId xmlns:a16="http://schemas.microsoft.com/office/drawing/2014/main" id="{71B9C949-6DDB-4D8C-8AC7-B0BA422921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38788" y="1730162"/>
            <a:ext cx="1741992" cy="28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7C6E01E9-29AE-426A-8093-135B240AEB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0551" y="5196065"/>
            <a:ext cx="1664784" cy="832392"/>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292202C8-060D-4F81-B0EF-F7DA00CE01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36194" y="2431167"/>
            <a:ext cx="1337039" cy="558214"/>
          </a:xfrm>
          <a:prstGeom prst="rect">
            <a:avLst/>
          </a:prstGeom>
        </p:spPr>
      </p:pic>
      <p:pic>
        <p:nvPicPr>
          <p:cNvPr id="4" name="Picture 3" descr="A picture containing plate, drawing, food&#10;&#10;Description automatically generated">
            <a:extLst>
              <a:ext uri="{FF2B5EF4-FFF2-40B4-BE49-F238E27FC236}">
                <a16:creationId xmlns:a16="http://schemas.microsoft.com/office/drawing/2014/main" id="{392705C3-2C26-4833-BE90-7BFA468412FF}"/>
              </a:ext>
            </a:extLst>
          </p:cNvPr>
          <p:cNvPicPr>
            <a:picLocks noChangeAspect="1"/>
          </p:cNvPicPr>
          <p:nvPr/>
        </p:nvPicPr>
        <p:blipFill>
          <a:blip r:embed="rId15"/>
          <a:stretch>
            <a:fillRect/>
          </a:stretch>
        </p:blipFill>
        <p:spPr>
          <a:xfrm>
            <a:off x="7659220" y="4837960"/>
            <a:ext cx="1101129" cy="498110"/>
          </a:xfrm>
          <a:prstGeom prst="rect">
            <a:avLst/>
          </a:prstGeom>
        </p:spPr>
      </p:pic>
      <p:sp>
        <p:nvSpPr>
          <p:cNvPr id="10" name="Title 9">
            <a:extLst>
              <a:ext uri="{FF2B5EF4-FFF2-40B4-BE49-F238E27FC236}">
                <a16:creationId xmlns:a16="http://schemas.microsoft.com/office/drawing/2014/main" id="{B6CE5CB4-3EF2-4462-9762-43C8C3E45414}"/>
              </a:ext>
            </a:extLst>
          </p:cNvPr>
          <p:cNvSpPr>
            <a:spLocks noGrp="1"/>
          </p:cNvSpPr>
          <p:nvPr>
            <p:ph type="title" idx="4294967295"/>
          </p:nvPr>
        </p:nvSpPr>
        <p:spPr>
          <a:xfrm>
            <a:off x="456406" y="1966368"/>
            <a:ext cx="3182938" cy="1109662"/>
          </a:xfrm>
        </p:spPr>
        <p:txBody>
          <a:bodyPr/>
          <a:lstStyle/>
          <a:p>
            <a:pPr algn="ctr"/>
            <a:r>
              <a:rPr lang="en-US" sz="4000" b="1" dirty="0">
                <a:gradFill>
                  <a:gsLst>
                    <a:gs pos="1250">
                      <a:srgbClr val="1A1A1A"/>
                    </a:gs>
                    <a:gs pos="100000">
                      <a:srgbClr val="1A1A1A"/>
                    </a:gs>
                  </a:gsLst>
                  <a:lin ang="5400000" scaled="0"/>
                </a:gradFill>
              </a:rPr>
              <a:t>Windows Admin Center Partners</a:t>
            </a:r>
            <a:br>
              <a:rPr lang="en-US" sz="4000" b="1" dirty="0">
                <a:gradFill>
                  <a:gsLst>
                    <a:gs pos="1250">
                      <a:srgbClr val="1A1A1A"/>
                    </a:gs>
                    <a:gs pos="100000">
                      <a:srgbClr val="1A1A1A"/>
                    </a:gs>
                  </a:gsLst>
                  <a:lin ang="5400000" scaled="0"/>
                </a:gradFill>
              </a:rPr>
            </a:br>
            <a:endParaRPr lang="en-US" sz="4000" dirty="0"/>
          </a:p>
        </p:txBody>
      </p:sp>
      <p:grpSp>
        <p:nvGrpSpPr>
          <p:cNvPr id="18" name="Group 17">
            <a:extLst>
              <a:ext uri="{FF2B5EF4-FFF2-40B4-BE49-F238E27FC236}">
                <a16:creationId xmlns:a16="http://schemas.microsoft.com/office/drawing/2014/main" id="{302A56FC-5664-4B74-9C3C-CCDCFE71E958}"/>
              </a:ext>
            </a:extLst>
          </p:cNvPr>
          <p:cNvGrpSpPr/>
          <p:nvPr/>
        </p:nvGrpSpPr>
        <p:grpSpPr>
          <a:xfrm>
            <a:off x="0" y="6494753"/>
            <a:ext cx="12192000" cy="472960"/>
            <a:chOff x="0" y="6494753"/>
            <a:chExt cx="12192000" cy="472960"/>
          </a:xfrm>
        </p:grpSpPr>
        <p:sp>
          <p:nvSpPr>
            <p:cNvPr id="20" name="Rectangle 19">
              <a:extLst>
                <a:ext uri="{FF2B5EF4-FFF2-40B4-BE49-F238E27FC236}">
                  <a16:creationId xmlns:a16="http://schemas.microsoft.com/office/drawing/2014/main" id="{D8907529-4A82-4F7F-A6B1-9A62639C0C63}"/>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F6D1FB4-0269-49D7-B574-E3E36632D33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2810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adge Tick">
            <a:extLst>
              <a:ext uri="{FF2B5EF4-FFF2-40B4-BE49-F238E27FC236}">
                <a16:creationId xmlns:a16="http://schemas.microsoft.com/office/drawing/2014/main" id="{D6A5E47D-11BC-4686-8783-46F0791B5B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612" y="666728"/>
            <a:ext cx="5465791" cy="5465791"/>
          </a:xfrm>
          <a:prstGeom prst="rect">
            <a:avLst/>
          </a:prstGeom>
        </p:spPr>
      </p:pic>
      <p:grpSp>
        <p:nvGrpSpPr>
          <p:cNvPr id="16"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2D62A8E-2B9E-4109-9817-F6F6E9A03FD1}"/>
              </a:ext>
            </a:extLst>
          </p:cNvPr>
          <p:cNvSpPr>
            <a:spLocks noGrp="1"/>
          </p:cNvSpPr>
          <p:nvPr>
            <p:ph type="title"/>
          </p:nvPr>
        </p:nvSpPr>
        <p:spPr/>
        <p:txBody>
          <a:bodyPr/>
          <a:lstStyle/>
          <a:p>
            <a:endParaRPr lang="en-GB" dirty="0"/>
          </a:p>
        </p:txBody>
      </p:sp>
      <p:sp>
        <p:nvSpPr>
          <p:cNvPr id="3" name="TextBox 2">
            <a:extLst>
              <a:ext uri="{FF2B5EF4-FFF2-40B4-BE49-F238E27FC236}">
                <a16:creationId xmlns:a16="http://schemas.microsoft.com/office/drawing/2014/main" id="{24369020-ADC5-465C-9465-11BC0B55AA51}"/>
              </a:ext>
            </a:extLst>
          </p:cNvPr>
          <p:cNvSpPr txBox="1"/>
          <p:nvPr/>
        </p:nvSpPr>
        <p:spPr>
          <a:xfrm>
            <a:off x="6545654" y="2536892"/>
            <a:ext cx="4842848" cy="1569660"/>
          </a:xfrm>
          <a:prstGeom prst="rect">
            <a:avLst/>
          </a:prstGeom>
          <a:noFill/>
        </p:spPr>
        <p:txBody>
          <a:bodyPr wrap="square" rtlCol="0">
            <a:spAutoFit/>
          </a:bodyPr>
          <a:lstStyle/>
          <a:p>
            <a:pPr algn="ctr"/>
            <a:r>
              <a:rPr lang="en-GB" sz="4800" dirty="0">
                <a:latin typeface="Calibri Light (Headings)"/>
              </a:rPr>
              <a:t>Compliance &amp; Consistency</a:t>
            </a:r>
          </a:p>
        </p:txBody>
      </p:sp>
    </p:spTree>
    <p:extLst>
      <p:ext uri="{BB962C8B-B14F-4D97-AF65-F5344CB8AC3E}">
        <p14:creationId xmlns:p14="http://schemas.microsoft.com/office/powerpoint/2010/main" val="40473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7">
            <a:extLst>
              <a:ext uri="{FF2B5EF4-FFF2-40B4-BE49-F238E27FC236}">
                <a16:creationId xmlns:a16="http://schemas.microsoft.com/office/drawing/2014/main" id="{8C8CEEAB-247C-40EB-8507-40F82A825B8C}"/>
              </a:ext>
            </a:extLst>
          </p:cNvPr>
          <p:cNvSpPr txBox="1">
            <a:spLocks/>
          </p:cNvSpPr>
          <p:nvPr/>
        </p:nvSpPr>
        <p:spPr>
          <a:xfrm>
            <a:off x="592582" y="457200"/>
            <a:ext cx="11017250" cy="554038"/>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latin typeface="Calibri Light (Headings)"/>
              </a:rPr>
              <a:t>Azure Arc</a:t>
            </a:r>
          </a:p>
          <a:p>
            <a:pPr algn="ctr"/>
            <a:r>
              <a:rPr lang="en-US" sz="2800" spc="0" dirty="0">
                <a:ln>
                  <a:noFill/>
                </a:ln>
                <a:latin typeface="Calibri Light (Headings)"/>
              </a:rPr>
              <a:t>Bring Azure services and management to any infrastructure</a:t>
            </a:r>
          </a:p>
        </p:txBody>
      </p:sp>
      <p:cxnSp>
        <p:nvCxnSpPr>
          <p:cNvPr id="66" name="Straight Connector 65">
            <a:extLst>
              <a:ext uri="{FF2B5EF4-FFF2-40B4-BE49-F238E27FC236}">
                <a16:creationId xmlns:a16="http://schemas.microsoft.com/office/drawing/2014/main" id="{CB5DD16F-6AFE-40A7-A431-67D798BD66D4}"/>
              </a:ext>
            </a:extLst>
          </p:cNvPr>
          <p:cNvCxnSpPr/>
          <p:nvPr/>
        </p:nvCxnSpPr>
        <p:spPr>
          <a:xfrm>
            <a:off x="561975" y="4613275"/>
            <a:ext cx="11049000" cy="0"/>
          </a:xfrm>
          <a:prstGeom prst="line">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7" name="TextBox 76">
            <a:extLst>
              <a:ext uri="{FF2B5EF4-FFF2-40B4-BE49-F238E27FC236}">
                <a16:creationId xmlns:a16="http://schemas.microsoft.com/office/drawing/2014/main" id="{82BE2747-9015-46F0-BE76-459CE33D40DB}"/>
              </a:ext>
            </a:extLst>
          </p:cNvPr>
          <p:cNvSpPr txBox="1"/>
          <p:nvPr/>
        </p:nvSpPr>
        <p:spPr>
          <a:xfrm>
            <a:off x="582168" y="4986338"/>
            <a:ext cx="1102766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Azure Arc is a set of technologies that extends Azure management and enables</a:t>
            </a:r>
            <a:br>
              <a:rPr kumimoji="0" lang="en-US" sz="1600" b="0" i="0" u="none" strike="noStrike" kern="1200" cap="none" spc="0" normalizeH="0" baseline="0" noProof="0" dirty="0">
                <a:ln>
                  <a:noFill/>
                </a:ln>
                <a:effectLst/>
                <a:uLnTx/>
                <a:uFillTx/>
                <a:latin typeface="Segoe UI Semibold"/>
                <a:ea typeface="+mn-ea"/>
                <a:cs typeface="+mn-cs"/>
              </a:rPr>
            </a:br>
            <a:r>
              <a:rPr kumimoji="0" lang="en-US" sz="1600" b="0" i="0" u="none" strike="noStrike" kern="1200" cap="none" spc="0" normalizeH="0" baseline="0" noProof="0" dirty="0">
                <a:ln>
                  <a:noFill/>
                </a:ln>
                <a:effectLst/>
                <a:uLnTx/>
                <a:uFillTx/>
                <a:latin typeface="Segoe UI Semibold"/>
                <a:ea typeface="+mn-ea"/>
                <a:cs typeface="+mn-cs"/>
              </a:rPr>
              <a:t>Azure services to run across on-premises, multi-cloud, and edge</a:t>
            </a:r>
          </a:p>
        </p:txBody>
      </p:sp>
      <p:grpSp>
        <p:nvGrpSpPr>
          <p:cNvPr id="78" name="Group 77">
            <a:extLst>
              <a:ext uri="{FF2B5EF4-FFF2-40B4-BE49-F238E27FC236}">
                <a16:creationId xmlns:a16="http://schemas.microsoft.com/office/drawing/2014/main" id="{C4CF118F-CECC-4485-9C9C-8800106E6E58}"/>
              </a:ext>
            </a:extLst>
          </p:cNvPr>
          <p:cNvGrpSpPr/>
          <p:nvPr/>
        </p:nvGrpSpPr>
        <p:grpSpPr>
          <a:xfrm>
            <a:off x="584200" y="2533251"/>
            <a:ext cx="11027664" cy="1684935"/>
            <a:chOff x="584200" y="2533251"/>
            <a:chExt cx="11027664" cy="1684935"/>
          </a:xfrm>
        </p:grpSpPr>
        <p:grpSp>
          <p:nvGrpSpPr>
            <p:cNvPr id="79" name="Graphic 252" descr="manage, cloud-based hardware, security">
              <a:extLst>
                <a:ext uri="{FF2B5EF4-FFF2-40B4-BE49-F238E27FC236}">
                  <a16:creationId xmlns:a16="http://schemas.microsoft.com/office/drawing/2014/main" id="{F47D1E20-3A39-430D-970C-B2A41D6F3D70}"/>
                </a:ext>
              </a:extLst>
            </p:cNvPr>
            <p:cNvGrpSpPr/>
            <p:nvPr/>
          </p:nvGrpSpPr>
          <p:grpSpPr>
            <a:xfrm>
              <a:off x="9917779" y="2592834"/>
              <a:ext cx="696088" cy="700790"/>
              <a:chOff x="4477326" y="5668469"/>
              <a:chExt cx="397725" cy="400412"/>
            </a:xfrm>
          </p:grpSpPr>
          <p:sp>
            <p:nvSpPr>
              <p:cNvPr id="153" name="Freeform: Shape 152">
                <a:extLst>
                  <a:ext uri="{FF2B5EF4-FFF2-40B4-BE49-F238E27FC236}">
                    <a16:creationId xmlns:a16="http://schemas.microsoft.com/office/drawing/2014/main" id="{3A5B42B5-7AE4-4E42-B5E7-4F9D413CCDA8}"/>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Freeform: Shape 153">
                <a:extLst>
                  <a:ext uri="{FF2B5EF4-FFF2-40B4-BE49-F238E27FC236}">
                    <a16:creationId xmlns:a16="http://schemas.microsoft.com/office/drawing/2014/main" id="{D7DDE3FF-4F58-4875-B4B5-EC823CA30F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5" name="Freeform: Shape 154">
                <a:extLst>
                  <a:ext uri="{FF2B5EF4-FFF2-40B4-BE49-F238E27FC236}">
                    <a16:creationId xmlns:a16="http://schemas.microsoft.com/office/drawing/2014/main" id="{B1F0A5F9-5880-4B3C-8612-69CCBF05D4B8}"/>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6" name="Freeform: Shape 155">
                <a:extLst>
                  <a:ext uri="{FF2B5EF4-FFF2-40B4-BE49-F238E27FC236}">
                    <a16:creationId xmlns:a16="http://schemas.microsoft.com/office/drawing/2014/main" id="{6335F039-D9A4-47FD-AD1D-A60D30829C7E}"/>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7" name="Freeform: Shape 156">
                <a:extLst>
                  <a:ext uri="{FF2B5EF4-FFF2-40B4-BE49-F238E27FC236}">
                    <a16:creationId xmlns:a16="http://schemas.microsoft.com/office/drawing/2014/main" id="{0139D657-ACFB-4793-9663-96724DBB9B3E}"/>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8" name="Freeform: Shape 157">
                <a:extLst>
                  <a:ext uri="{FF2B5EF4-FFF2-40B4-BE49-F238E27FC236}">
                    <a16:creationId xmlns:a16="http://schemas.microsoft.com/office/drawing/2014/main" id="{7471F115-E3DF-4AD1-BE79-1CE80712B4A7}"/>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9" name="Freeform: Shape 158">
                <a:extLst>
                  <a:ext uri="{FF2B5EF4-FFF2-40B4-BE49-F238E27FC236}">
                    <a16:creationId xmlns:a16="http://schemas.microsoft.com/office/drawing/2014/main" id="{A99C8BE0-6BCF-4DED-9C62-F0B0E590FDAE}"/>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0" name="Freeform: Shape 159">
                <a:extLst>
                  <a:ext uri="{FF2B5EF4-FFF2-40B4-BE49-F238E27FC236}">
                    <a16:creationId xmlns:a16="http://schemas.microsoft.com/office/drawing/2014/main" id="{65E6CAD9-378A-4015-AB7B-A374671C3BF3}"/>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8991A45-EB98-4E77-A45F-DC016AF0C457}"/>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4" name="Freeform: Shape 173">
                <a:extLst>
                  <a:ext uri="{FF2B5EF4-FFF2-40B4-BE49-F238E27FC236}">
                    <a16:creationId xmlns:a16="http://schemas.microsoft.com/office/drawing/2014/main" id="{6CE35770-E2E6-4F02-BC3C-BDB0AD6A53D3}"/>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5" name="Freeform: Shape 174">
                <a:extLst>
                  <a:ext uri="{FF2B5EF4-FFF2-40B4-BE49-F238E27FC236}">
                    <a16:creationId xmlns:a16="http://schemas.microsoft.com/office/drawing/2014/main" id="{15D98F18-DF93-47E7-9E57-2B74B2A3CBDC}"/>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81" name="Rectangle 80">
              <a:extLst>
                <a:ext uri="{FF2B5EF4-FFF2-40B4-BE49-F238E27FC236}">
                  <a16:creationId xmlns:a16="http://schemas.microsoft.com/office/drawing/2014/main" id="{84AEF082-1AD1-4EEB-9EB9-0571E2922846}"/>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mn-cs"/>
                </a:rPr>
                <a:t>Implement Azure </a:t>
              </a:r>
              <a:br>
                <a:rPr kumimoji="0" lang="en-US" sz="1600" b="0" i="0" u="none" strike="noStrike" kern="1200" cap="none" spc="0" normalizeH="0" baseline="0" noProof="0">
                  <a:ln>
                    <a:noFill/>
                  </a:ln>
                  <a:solidFill>
                    <a:schemeClr val="tx1"/>
                  </a:solidFill>
                  <a:effectLst/>
                  <a:uLnTx/>
                  <a:uFillTx/>
                  <a:latin typeface="Segoe UI Semibold"/>
                  <a:ea typeface="+mn-ea"/>
                  <a:cs typeface="+mn-cs"/>
                </a:rPr>
              </a:br>
              <a:r>
                <a:rPr kumimoji="0" lang="en-US" sz="1600" b="0" i="0" u="none" strike="noStrike" kern="1200" cap="none" spc="0" normalizeH="0" baseline="0" noProof="0">
                  <a:ln>
                    <a:noFill/>
                  </a:ln>
                  <a:solidFill>
                    <a:schemeClr val="tx1"/>
                  </a:solidFill>
                  <a:effectLst/>
                  <a:uLnTx/>
                  <a:uFillTx/>
                  <a:latin typeface="Segoe UI Semibold"/>
                  <a:ea typeface="+mn-ea"/>
                  <a:cs typeface="+mn-cs"/>
                </a:rPr>
                <a:t>security anywhere</a:t>
              </a:r>
            </a:p>
          </p:txBody>
        </p:sp>
        <p:sp>
          <p:nvSpPr>
            <p:cNvPr id="82" name="Rectangle 81">
              <a:extLst>
                <a:ext uri="{FF2B5EF4-FFF2-40B4-BE49-F238E27FC236}">
                  <a16:creationId xmlns:a16="http://schemas.microsoft.com/office/drawing/2014/main" id="{E5863618-C0BE-48FF-AD6F-6E14E6A9DEFA}"/>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mn-cs"/>
                </a:rPr>
                <a:t>Run Azure Data </a:t>
              </a:r>
              <a:br>
                <a:rPr kumimoji="0" lang="en-US" sz="1600" b="0" i="0" u="none" strike="noStrike" kern="1200" cap="none" spc="0" normalizeH="0" baseline="0" noProof="0">
                  <a:ln>
                    <a:noFill/>
                  </a:ln>
                  <a:solidFill>
                    <a:schemeClr val="tx1"/>
                  </a:solidFill>
                  <a:effectLst/>
                  <a:uLnTx/>
                  <a:uFillTx/>
                  <a:latin typeface="Segoe UI Semibold"/>
                  <a:ea typeface="+mn-ea"/>
                  <a:cs typeface="+mn-cs"/>
                </a:rPr>
              </a:br>
              <a:r>
                <a:rPr kumimoji="0" lang="en-US" sz="1600" b="0" i="0" u="none" strike="noStrike" kern="1200" cap="none" spc="0" normalizeH="0" baseline="0" noProof="0">
                  <a:ln>
                    <a:noFill/>
                  </a:ln>
                  <a:solidFill>
                    <a:schemeClr val="tx1"/>
                  </a:solidFill>
                  <a:effectLst/>
                  <a:uLnTx/>
                  <a:uFillTx/>
                  <a:latin typeface="Segoe UI Semibold"/>
                  <a:ea typeface="+mn-ea"/>
                  <a:cs typeface="+mn-cs"/>
                </a:rPr>
                <a:t>Services anywhere</a:t>
              </a:r>
            </a:p>
          </p:txBody>
        </p:sp>
        <p:sp>
          <p:nvSpPr>
            <p:cNvPr id="83" name="Rectangle 82">
              <a:extLst>
                <a:ext uri="{FF2B5EF4-FFF2-40B4-BE49-F238E27FC236}">
                  <a16:creationId xmlns:a16="http://schemas.microsoft.com/office/drawing/2014/main" id="{B231749D-7A0A-488A-A84B-A12681ADC8EF}"/>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mn-cs"/>
                </a:rPr>
                <a:t>Extend Azure management across your environments</a:t>
              </a:r>
            </a:p>
          </p:txBody>
        </p:sp>
        <p:grpSp>
          <p:nvGrpSpPr>
            <p:cNvPr id="84" name="Group 83">
              <a:extLst>
                <a:ext uri="{FF2B5EF4-FFF2-40B4-BE49-F238E27FC236}">
                  <a16:creationId xmlns:a16="http://schemas.microsoft.com/office/drawing/2014/main" id="{D301F54D-4C6B-4B18-8417-BB14B45F7ED9}"/>
                </a:ext>
              </a:extLst>
            </p:cNvPr>
            <p:cNvGrpSpPr/>
            <p:nvPr/>
          </p:nvGrpSpPr>
          <p:grpSpPr>
            <a:xfrm>
              <a:off x="4298790" y="2533251"/>
              <a:ext cx="819958" cy="819956"/>
              <a:chOff x="4368403" y="2889653"/>
              <a:chExt cx="469107" cy="469107"/>
            </a:xfrm>
          </p:grpSpPr>
          <p:grpSp>
            <p:nvGrpSpPr>
              <p:cNvPr id="132" name="Group 131">
                <a:extLst>
                  <a:ext uri="{FF2B5EF4-FFF2-40B4-BE49-F238E27FC236}">
                    <a16:creationId xmlns:a16="http://schemas.microsoft.com/office/drawing/2014/main" id="{4DD3DD68-A060-4658-A7A5-51B26B36C5DD}"/>
                  </a:ext>
                </a:extLst>
              </p:cNvPr>
              <p:cNvGrpSpPr/>
              <p:nvPr/>
            </p:nvGrpSpPr>
            <p:grpSpPr>
              <a:xfrm rot="18900000">
                <a:off x="4368403" y="2889653"/>
                <a:ext cx="469107" cy="469107"/>
                <a:chOff x="4368403" y="2889653"/>
                <a:chExt cx="469107" cy="469107"/>
              </a:xfrm>
            </p:grpSpPr>
            <p:grpSp>
              <p:nvGrpSpPr>
                <p:cNvPr id="139" name="Group 138">
                  <a:extLst>
                    <a:ext uri="{FF2B5EF4-FFF2-40B4-BE49-F238E27FC236}">
                      <a16:creationId xmlns:a16="http://schemas.microsoft.com/office/drawing/2014/main" id="{847D7F2A-412B-4B67-B151-21D578C20F57}"/>
                    </a:ext>
                  </a:extLst>
                </p:cNvPr>
                <p:cNvGrpSpPr/>
                <p:nvPr/>
              </p:nvGrpSpPr>
              <p:grpSpPr>
                <a:xfrm>
                  <a:off x="4573913" y="2889653"/>
                  <a:ext cx="58087" cy="469107"/>
                  <a:chOff x="4557244" y="2889653"/>
                  <a:chExt cx="58087" cy="469107"/>
                </a:xfrm>
              </p:grpSpPr>
              <p:grpSp>
                <p:nvGrpSpPr>
                  <p:cNvPr id="147" name="Group 146">
                    <a:extLst>
                      <a:ext uri="{FF2B5EF4-FFF2-40B4-BE49-F238E27FC236}">
                        <a16:creationId xmlns:a16="http://schemas.microsoft.com/office/drawing/2014/main" id="{D5FABBD8-EBB0-4BA3-8E44-550692BA16F5}"/>
                      </a:ext>
                    </a:extLst>
                  </p:cNvPr>
                  <p:cNvGrpSpPr/>
                  <p:nvPr/>
                </p:nvGrpSpPr>
                <p:grpSpPr>
                  <a:xfrm>
                    <a:off x="4557244" y="2889653"/>
                    <a:ext cx="58087" cy="176213"/>
                    <a:chOff x="4581056" y="2770591"/>
                    <a:chExt cx="58087" cy="176213"/>
                  </a:xfrm>
                </p:grpSpPr>
                <p:cxnSp>
                  <p:nvCxnSpPr>
                    <p:cNvPr id="151" name="Straight Connector 150">
                      <a:extLst>
                        <a:ext uri="{FF2B5EF4-FFF2-40B4-BE49-F238E27FC236}">
                          <a16:creationId xmlns:a16="http://schemas.microsoft.com/office/drawing/2014/main" id="{0B39799F-523E-47BC-9186-FBD2A649C7DA}"/>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Rectangle 11">
                      <a:extLst>
                        <a:ext uri="{FF2B5EF4-FFF2-40B4-BE49-F238E27FC236}">
                          <a16:creationId xmlns:a16="http://schemas.microsoft.com/office/drawing/2014/main" id="{5F39CF11-1415-4E91-AEEE-19D4EC585D10}"/>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FA214F2E-7306-45CD-89F4-B7F9975B5F7E}"/>
                      </a:ext>
                    </a:extLst>
                  </p:cNvPr>
                  <p:cNvGrpSpPr/>
                  <p:nvPr/>
                </p:nvGrpSpPr>
                <p:grpSpPr>
                  <a:xfrm flipV="1">
                    <a:off x="4557244" y="3182547"/>
                    <a:ext cx="58087" cy="176213"/>
                    <a:chOff x="4581056" y="2770591"/>
                    <a:chExt cx="58087" cy="176213"/>
                  </a:xfrm>
                </p:grpSpPr>
                <p:cxnSp>
                  <p:nvCxnSpPr>
                    <p:cNvPr id="149" name="Straight Connector 148">
                      <a:extLst>
                        <a:ext uri="{FF2B5EF4-FFF2-40B4-BE49-F238E27FC236}">
                          <a16:creationId xmlns:a16="http://schemas.microsoft.com/office/drawing/2014/main" id="{651B3A32-7C48-49A0-9A86-87023DEB0BB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Rectangle 11">
                      <a:extLst>
                        <a:ext uri="{FF2B5EF4-FFF2-40B4-BE49-F238E27FC236}">
                          <a16:creationId xmlns:a16="http://schemas.microsoft.com/office/drawing/2014/main" id="{8108A408-6A00-4893-975D-97CC9412D8EC}"/>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C1A12200-93B5-455C-9810-25BC6985C24F}"/>
                    </a:ext>
                  </a:extLst>
                </p:cNvPr>
                <p:cNvGrpSpPr/>
                <p:nvPr/>
              </p:nvGrpSpPr>
              <p:grpSpPr>
                <a:xfrm rot="5400000">
                  <a:off x="4573913" y="2889653"/>
                  <a:ext cx="58087" cy="469107"/>
                  <a:chOff x="4557244" y="2889653"/>
                  <a:chExt cx="58087" cy="469107"/>
                </a:xfrm>
              </p:grpSpPr>
              <p:grpSp>
                <p:nvGrpSpPr>
                  <p:cNvPr id="141" name="Group 140">
                    <a:extLst>
                      <a:ext uri="{FF2B5EF4-FFF2-40B4-BE49-F238E27FC236}">
                        <a16:creationId xmlns:a16="http://schemas.microsoft.com/office/drawing/2014/main" id="{5AA80CA4-FD6A-4F7B-BCE9-1AA9561D471E}"/>
                      </a:ext>
                    </a:extLst>
                  </p:cNvPr>
                  <p:cNvGrpSpPr/>
                  <p:nvPr/>
                </p:nvGrpSpPr>
                <p:grpSpPr>
                  <a:xfrm>
                    <a:off x="4557244" y="2889653"/>
                    <a:ext cx="58087" cy="176213"/>
                    <a:chOff x="4581056" y="2770591"/>
                    <a:chExt cx="58087" cy="176213"/>
                  </a:xfrm>
                </p:grpSpPr>
                <p:cxnSp>
                  <p:nvCxnSpPr>
                    <p:cNvPr id="145" name="Straight Connector 144">
                      <a:extLst>
                        <a:ext uri="{FF2B5EF4-FFF2-40B4-BE49-F238E27FC236}">
                          <a16:creationId xmlns:a16="http://schemas.microsoft.com/office/drawing/2014/main" id="{2000B097-51CC-45A8-B30D-7DEF3389223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Rectangle 11">
                      <a:extLst>
                        <a:ext uri="{FF2B5EF4-FFF2-40B4-BE49-F238E27FC236}">
                          <a16:creationId xmlns:a16="http://schemas.microsoft.com/office/drawing/2014/main" id="{2D8707CB-8591-403A-BA2C-11705CE180F7}"/>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7BBE5485-BBC0-4CB8-992B-59EC0DC66EF0}"/>
                      </a:ext>
                    </a:extLst>
                  </p:cNvPr>
                  <p:cNvGrpSpPr/>
                  <p:nvPr/>
                </p:nvGrpSpPr>
                <p:grpSpPr>
                  <a:xfrm flipV="1">
                    <a:off x="4557244" y="3182547"/>
                    <a:ext cx="58087" cy="176213"/>
                    <a:chOff x="4581056" y="2770591"/>
                    <a:chExt cx="58087" cy="176213"/>
                  </a:xfrm>
                </p:grpSpPr>
                <p:cxnSp>
                  <p:nvCxnSpPr>
                    <p:cNvPr id="143" name="Straight Connector 142">
                      <a:extLst>
                        <a:ext uri="{FF2B5EF4-FFF2-40B4-BE49-F238E27FC236}">
                          <a16:creationId xmlns:a16="http://schemas.microsoft.com/office/drawing/2014/main" id="{CF55B58A-69C8-4423-BC33-075204D5130A}"/>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4" name="Rectangle 11">
                      <a:extLst>
                        <a:ext uri="{FF2B5EF4-FFF2-40B4-BE49-F238E27FC236}">
                          <a16:creationId xmlns:a16="http://schemas.microsoft.com/office/drawing/2014/main" id="{CA304025-B7A9-4FBD-BCB0-F0A3BF2C2469}"/>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grpSp>
          <p:grpSp>
            <p:nvGrpSpPr>
              <p:cNvPr id="133" name="server" descr="server">
                <a:extLst>
                  <a:ext uri="{FF2B5EF4-FFF2-40B4-BE49-F238E27FC236}">
                    <a16:creationId xmlns:a16="http://schemas.microsoft.com/office/drawing/2014/main" id="{D7BBF826-B205-46BE-A852-0B88C9C2C213}"/>
                  </a:ext>
                </a:extLst>
              </p:cNvPr>
              <p:cNvGrpSpPr>
                <a:grpSpLocks noChangeAspect="1"/>
              </p:cNvGrpSpPr>
              <p:nvPr/>
            </p:nvGrpSpPr>
            <p:grpSpPr bwMode="auto">
              <a:xfrm>
                <a:off x="4474743" y="3028168"/>
                <a:ext cx="256426" cy="192076"/>
                <a:chOff x="441" y="2518"/>
                <a:chExt cx="263" cy="197"/>
              </a:xfrm>
            </p:grpSpPr>
            <p:sp>
              <p:nvSpPr>
                <p:cNvPr id="134" name="AutoShape 49">
                  <a:extLst>
                    <a:ext uri="{FF2B5EF4-FFF2-40B4-BE49-F238E27FC236}">
                      <a16:creationId xmlns:a16="http://schemas.microsoft.com/office/drawing/2014/main" id="{DA62C881-4EAE-4B61-9EC4-F55CC0AB1FE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5" name="Freeform 51">
                  <a:extLst>
                    <a:ext uri="{FF2B5EF4-FFF2-40B4-BE49-F238E27FC236}">
                      <a16:creationId xmlns:a16="http://schemas.microsoft.com/office/drawing/2014/main" id="{0E78235F-09A9-4C8F-A97E-464866303B23}"/>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6" name="Freeform 52">
                  <a:extLst>
                    <a:ext uri="{FF2B5EF4-FFF2-40B4-BE49-F238E27FC236}">
                      <a16:creationId xmlns:a16="http://schemas.microsoft.com/office/drawing/2014/main" id="{E934108D-DAE9-4058-9478-57C411FCFC29}"/>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7" name="Rectangle 53">
                  <a:extLst>
                    <a:ext uri="{FF2B5EF4-FFF2-40B4-BE49-F238E27FC236}">
                      <a16:creationId xmlns:a16="http://schemas.microsoft.com/office/drawing/2014/main" id="{E1725465-A8B1-4DDC-99FF-C915427FE0D5}"/>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8" name="Freeform 54">
                  <a:extLst>
                    <a:ext uri="{FF2B5EF4-FFF2-40B4-BE49-F238E27FC236}">
                      <a16:creationId xmlns:a16="http://schemas.microsoft.com/office/drawing/2014/main" id="{F2C300EE-A0A0-44EB-BE13-C7E4654DC0B6}"/>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85" name="Rectangle 84">
              <a:extLst>
                <a:ext uri="{FF2B5EF4-FFF2-40B4-BE49-F238E27FC236}">
                  <a16:creationId xmlns:a16="http://schemas.microsoft.com/office/drawing/2014/main" id="{A7BAC403-73C8-4B87-A070-2BA168B6A76D}"/>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mn-cs"/>
                </a:rPr>
                <a:t>Adopt cloud </a:t>
              </a:r>
              <a:br>
                <a:rPr kumimoji="0" lang="en-US" sz="1600" b="0" i="0" u="none" strike="noStrike" kern="1200" cap="none" spc="0" normalizeH="0" baseline="0" noProof="0">
                  <a:ln>
                    <a:noFill/>
                  </a:ln>
                  <a:solidFill>
                    <a:schemeClr val="tx1"/>
                  </a:solidFill>
                  <a:effectLst/>
                  <a:uLnTx/>
                  <a:uFillTx/>
                  <a:latin typeface="Segoe UI Semibold"/>
                  <a:ea typeface="+mn-ea"/>
                  <a:cs typeface="+mn-cs"/>
                </a:rPr>
              </a:br>
              <a:r>
                <a:rPr kumimoji="0" lang="en-US" sz="1600" b="0" i="0" u="none" strike="noStrike" kern="1200" cap="none" spc="0" normalizeH="0" baseline="0" noProof="0">
                  <a:ln>
                    <a:noFill/>
                  </a:ln>
                  <a:solidFill>
                    <a:schemeClr val="tx1"/>
                  </a:solidFill>
                  <a:effectLst/>
                  <a:uLnTx/>
                  <a:uFillTx/>
                  <a:latin typeface="Segoe UI Semibold"/>
                  <a:ea typeface="+mn-ea"/>
                  <a:cs typeface="+mn-cs"/>
                </a:rPr>
                <a:t>practices on-premises</a:t>
              </a:r>
            </a:p>
          </p:txBody>
        </p:sp>
        <p:grpSp>
          <p:nvGrpSpPr>
            <p:cNvPr id="86" name="Group 85" descr="broad application support">
              <a:extLst>
                <a:ext uri="{FF2B5EF4-FFF2-40B4-BE49-F238E27FC236}">
                  <a16:creationId xmlns:a16="http://schemas.microsoft.com/office/drawing/2014/main" id="{202AED79-385D-4F3B-83FE-03062CDA2BAC}"/>
                </a:ext>
              </a:extLst>
            </p:cNvPr>
            <p:cNvGrpSpPr/>
            <p:nvPr/>
          </p:nvGrpSpPr>
          <p:grpSpPr>
            <a:xfrm>
              <a:off x="1479644" y="2683330"/>
              <a:ext cx="901196" cy="519800"/>
              <a:chOff x="6313882" y="1370180"/>
              <a:chExt cx="443543" cy="261457"/>
            </a:xfrm>
          </p:grpSpPr>
          <p:sp>
            <p:nvSpPr>
              <p:cNvPr id="127" name="Freeform 907">
                <a:extLst>
                  <a:ext uri="{FF2B5EF4-FFF2-40B4-BE49-F238E27FC236}">
                    <a16:creationId xmlns:a16="http://schemas.microsoft.com/office/drawing/2014/main" id="{27120198-E49C-46A4-ABAE-867B0F8A3273}"/>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8" name="Freeform 908">
                <a:extLst>
                  <a:ext uri="{FF2B5EF4-FFF2-40B4-BE49-F238E27FC236}">
                    <a16:creationId xmlns:a16="http://schemas.microsoft.com/office/drawing/2014/main" id="{DCED8481-512D-4ABC-A9BA-39E24DD25B0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9" name="Oval 909">
                <a:extLst>
                  <a:ext uri="{FF2B5EF4-FFF2-40B4-BE49-F238E27FC236}">
                    <a16:creationId xmlns:a16="http://schemas.microsoft.com/office/drawing/2014/main" id="{7797461C-2918-415E-8A3F-6A2FEF0CC70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0" name="Freeform 910">
                <a:extLst>
                  <a:ext uri="{FF2B5EF4-FFF2-40B4-BE49-F238E27FC236}">
                    <a16:creationId xmlns:a16="http://schemas.microsoft.com/office/drawing/2014/main" id="{4AE53733-E0E9-4B91-8C04-2D85FE5CD41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1" name="Freeform 911">
                <a:extLst>
                  <a:ext uri="{FF2B5EF4-FFF2-40B4-BE49-F238E27FC236}">
                    <a16:creationId xmlns:a16="http://schemas.microsoft.com/office/drawing/2014/main" id="{360B3E3B-9998-4D3C-A366-FA79BF7AC6F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5D5314D1-1C81-4B33-9432-5C72B1BB1487}"/>
                </a:ext>
              </a:extLst>
            </p:cNvPr>
            <p:cNvGrpSpPr/>
            <p:nvPr/>
          </p:nvGrpSpPr>
          <p:grpSpPr>
            <a:xfrm>
              <a:off x="7025827" y="2658283"/>
              <a:ext cx="922938" cy="659404"/>
              <a:chOff x="7065331" y="2726314"/>
              <a:chExt cx="732496" cy="523341"/>
            </a:xfrm>
          </p:grpSpPr>
          <p:sp>
            <p:nvSpPr>
              <p:cNvPr id="93" name="AutoShape 11">
                <a:extLst>
                  <a:ext uri="{FF2B5EF4-FFF2-40B4-BE49-F238E27FC236}">
                    <a16:creationId xmlns:a16="http://schemas.microsoft.com/office/drawing/2014/main" id="{437A1642-EAB5-4323-8D08-EC9A02B0CDBD}"/>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4" name="AutoShape 8">
                <a:extLst>
                  <a:ext uri="{FF2B5EF4-FFF2-40B4-BE49-F238E27FC236}">
                    <a16:creationId xmlns:a16="http://schemas.microsoft.com/office/drawing/2014/main" id="{EC114D34-B525-421E-9A85-53C9A452489C}"/>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5" name="Freeform 10">
                <a:extLst>
                  <a:ext uri="{FF2B5EF4-FFF2-40B4-BE49-F238E27FC236}">
                    <a16:creationId xmlns:a16="http://schemas.microsoft.com/office/drawing/2014/main" id="{BD95F6D5-4CE8-4708-A486-FD92DE18450E}"/>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7" name="Freeform 11">
                <a:extLst>
                  <a:ext uri="{FF2B5EF4-FFF2-40B4-BE49-F238E27FC236}">
                    <a16:creationId xmlns:a16="http://schemas.microsoft.com/office/drawing/2014/main" id="{1D4DF01D-C261-49DC-AE3E-0E4EFA103FBA}"/>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8" name="Freeform 12">
                <a:extLst>
                  <a:ext uri="{FF2B5EF4-FFF2-40B4-BE49-F238E27FC236}">
                    <a16:creationId xmlns:a16="http://schemas.microsoft.com/office/drawing/2014/main" id="{6F9F0D43-3A5F-4125-B3A1-905DE1CF4BB6}"/>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9" name="Freeform 13">
                <a:extLst>
                  <a:ext uri="{FF2B5EF4-FFF2-40B4-BE49-F238E27FC236}">
                    <a16:creationId xmlns:a16="http://schemas.microsoft.com/office/drawing/2014/main" id="{68742FD2-CE07-457D-AEFA-A24AD923159D}"/>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0" name="Freeform 14">
                <a:extLst>
                  <a:ext uri="{FF2B5EF4-FFF2-40B4-BE49-F238E27FC236}">
                    <a16:creationId xmlns:a16="http://schemas.microsoft.com/office/drawing/2014/main" id="{21D40C26-B335-4E89-8894-BDDE2D3CAFA4}"/>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1" name="Freeform 15">
                <a:extLst>
                  <a:ext uri="{FF2B5EF4-FFF2-40B4-BE49-F238E27FC236}">
                    <a16:creationId xmlns:a16="http://schemas.microsoft.com/office/drawing/2014/main" id="{D55CF5B9-5028-4352-9111-2740CF69CA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3" name="Freeform 16">
                <a:extLst>
                  <a:ext uri="{FF2B5EF4-FFF2-40B4-BE49-F238E27FC236}">
                    <a16:creationId xmlns:a16="http://schemas.microsoft.com/office/drawing/2014/main" id="{A15772E4-508D-49A6-BD0F-F5B47670DEC4}"/>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17">
                <a:extLst>
                  <a:ext uri="{FF2B5EF4-FFF2-40B4-BE49-F238E27FC236}">
                    <a16:creationId xmlns:a16="http://schemas.microsoft.com/office/drawing/2014/main" id="{2D59A025-206A-40A8-B9B8-50D69C88684C}"/>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5" name="Freeform 18">
                <a:extLst>
                  <a:ext uri="{FF2B5EF4-FFF2-40B4-BE49-F238E27FC236}">
                    <a16:creationId xmlns:a16="http://schemas.microsoft.com/office/drawing/2014/main" id="{D619B2D7-FFE7-4DAA-89FF-505C9869DED4}"/>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6" name="Freeform 19">
                <a:extLst>
                  <a:ext uri="{FF2B5EF4-FFF2-40B4-BE49-F238E27FC236}">
                    <a16:creationId xmlns:a16="http://schemas.microsoft.com/office/drawing/2014/main" id="{E149972F-93F8-4BE8-BF3F-0DEC7DBBE7AC}"/>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pic>
        <p:nvPicPr>
          <p:cNvPr id="3" name="Picture 2" descr="Icon&#10;&#10;Description automatically generated">
            <a:extLst>
              <a:ext uri="{FF2B5EF4-FFF2-40B4-BE49-F238E27FC236}">
                <a16:creationId xmlns:a16="http://schemas.microsoft.com/office/drawing/2014/main" id="{6769C2F0-58FC-4CA7-A572-93620E003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29350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42" presetClass="path" presetSubtype="0" decel="100000" fill="hold" grpId="1" nodeType="withEffect">
                                  <p:stCondLst>
                                    <p:cond delay="0"/>
                                  </p:stCondLst>
                                  <p:childTnLst>
                                    <p:animMotion origin="layout" path="M -6.25E-7 -4.44444E-6 L -6.25E-7 0.01899 " pathEditMode="relative" rAng="0" ptsTypes="AA">
                                      <p:cBhvr>
                                        <p:cTn id="9" dur="500" spd="-100000" fill="hold"/>
                                        <p:tgtEl>
                                          <p:spTgt spid="64"/>
                                        </p:tgtEl>
                                        <p:attrNameLst>
                                          <p:attrName>ppt_x</p:attrName>
                                          <p:attrName>ppt_y</p:attrName>
                                        </p:attrNameLst>
                                      </p:cBhvr>
                                      <p:rCtr x="0" y="949"/>
                                    </p:animMotion>
                                  </p:childTnLst>
                                </p:cTn>
                              </p:par>
                              <p:par>
                                <p:cTn id="10" presetID="16" presetClass="entr" presetSubtype="37" fill="hold" nodeType="withEffect">
                                  <p:stCondLst>
                                    <p:cond delay="300"/>
                                  </p:stCondLst>
                                  <p:childTnLst>
                                    <p:set>
                                      <p:cBhvr>
                                        <p:cTn id="11" dur="1" fill="hold">
                                          <p:stCondLst>
                                            <p:cond delay="0"/>
                                          </p:stCondLst>
                                        </p:cTn>
                                        <p:tgtEl>
                                          <p:spTgt spid="66"/>
                                        </p:tgtEl>
                                        <p:attrNameLst>
                                          <p:attrName>style.visibility</p:attrName>
                                        </p:attrNameLst>
                                      </p:cBhvr>
                                      <p:to>
                                        <p:strVal val="visible"/>
                                      </p:to>
                                    </p:set>
                                    <p:animEffect transition="in" filter="barn(outVertical)">
                                      <p:cBhvr>
                                        <p:cTn id="12" dur="500"/>
                                        <p:tgtEl>
                                          <p:spTgt spid="66"/>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42" presetClass="path" presetSubtype="0" decel="100000" fill="hold" grpId="1" nodeType="withEffect">
                                  <p:stCondLst>
                                    <p:cond delay="400"/>
                                  </p:stCondLst>
                                  <p:childTnLst>
                                    <p:animMotion origin="layout" path="M 0 -4.44444E-6 L 0 0.01899 " pathEditMode="relative" rAng="0" ptsTypes="AA">
                                      <p:cBhvr>
                                        <p:cTn id="17" dur="700" spd="-100000" fill="hold"/>
                                        <p:tgtEl>
                                          <p:spTgt spid="77"/>
                                        </p:tgtEl>
                                        <p:attrNameLst>
                                          <p:attrName>ppt_x</p:attrName>
                                          <p:attrName>ppt_y</p:attrName>
                                        </p:attrNameLst>
                                      </p:cBhvr>
                                      <p:rCtr x="0" y="949"/>
                                    </p:animMotion>
                                  </p:childTnLst>
                                </p:cTn>
                              </p:par>
                              <p:par>
                                <p:cTn id="18" presetID="10" presetClass="entr" presetSubtype="0" fill="hold" nodeType="withEffect">
                                  <p:stCondLst>
                                    <p:cond delay="20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42" presetClass="path" presetSubtype="0" decel="100000" fill="hold" nodeType="withEffect">
                                  <p:stCondLst>
                                    <p:cond delay="200"/>
                                  </p:stCondLst>
                                  <p:childTnLst>
                                    <p:animMotion origin="layout" path="M 0 4.07407E-6 L 0 0.01898 " pathEditMode="relative" rAng="0" ptsTypes="AA">
                                      <p:cBhvr>
                                        <p:cTn id="22" dur="700" spd="-100000" fill="hold"/>
                                        <p:tgtEl>
                                          <p:spTgt spid="7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77" grpId="0"/>
      <p:bldP spid="7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sz="3600" dirty="0">
                <a:latin typeface="Calibri Light (Headings)"/>
              </a:rPr>
              <a:t>Azure Arc enabled servers</a:t>
            </a:r>
            <a:br>
              <a:rPr lang="en-US" dirty="0">
                <a:latin typeface="Calibri Light (Headings)"/>
              </a:rPr>
            </a:br>
            <a:r>
              <a:rPr lang="en-US" sz="2000" dirty="0">
                <a:latin typeface="Calibri Light (Headings)"/>
              </a:rPr>
              <a:t>Bring on-premises and multi-cloud servers to Azure with Azure Arc</a:t>
            </a:r>
          </a:p>
        </p:txBody>
      </p:sp>
      <p:grpSp>
        <p:nvGrpSpPr>
          <p:cNvPr id="20" name="Group 19" descr="Reach, organize and inventory, governance and ssecurity, and role-based operations">
            <a:extLst>
              <a:ext uri="{FF2B5EF4-FFF2-40B4-BE49-F238E27FC236}">
                <a16:creationId xmlns:a16="http://schemas.microsoft.com/office/drawing/2014/main" id="{06741CC8-CD5A-479A-94B2-374D3B185BD8}"/>
              </a:ext>
            </a:extLst>
          </p:cNvPr>
          <p:cNvGrpSpPr/>
          <p:nvPr/>
        </p:nvGrpSpPr>
        <p:grpSpPr>
          <a:xfrm>
            <a:off x="1239782" y="2159659"/>
            <a:ext cx="9740707" cy="3097538"/>
            <a:chOff x="1317056" y="2167823"/>
            <a:chExt cx="9740707" cy="3097538"/>
          </a:xfrm>
        </p:grpSpPr>
        <p:grpSp>
          <p:nvGrpSpPr>
            <p:cNvPr id="10" name="Group 9">
              <a:extLst>
                <a:ext uri="{FF2B5EF4-FFF2-40B4-BE49-F238E27FC236}">
                  <a16:creationId xmlns:a16="http://schemas.microsoft.com/office/drawing/2014/main" id="{C2FC3C6F-1CFE-4FB4-9C50-721B525C6C8A}"/>
                </a:ext>
              </a:extLst>
            </p:cNvPr>
            <p:cNvGrpSpPr/>
            <p:nvPr/>
          </p:nvGrpSpPr>
          <p:grpSpPr>
            <a:xfrm>
              <a:off x="1317056" y="2167823"/>
              <a:ext cx="2295739" cy="3086016"/>
              <a:chOff x="1770750" y="2171181"/>
              <a:chExt cx="2295739"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770750" y="2171181"/>
                <a:ext cx="2295739" cy="3086016"/>
                <a:chOff x="212184" y="2092731"/>
                <a:chExt cx="2295739"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6608"/>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Reach</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21923" y="4026059"/>
                  <a:ext cx="2286000" cy="645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Segoe UI" panose="020B0502040204020203" pitchFamily="34" charset="0"/>
                    </a:rPr>
                    <a:t>Linux and Windows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Segoe UI" panose="020B0502040204020203" pitchFamily="34" charset="0"/>
                    </a:rPr>
                    <a:t>VM and Bare-Metal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Segoe UI" panose="020B0502040204020203" pitchFamily="34" charset="0"/>
                    </a:rPr>
                    <a:t>Domain agnostic</a:t>
                  </a:r>
                </a:p>
              </p:txBody>
            </p:sp>
          </p:grpSp>
          <p:pic>
            <p:nvPicPr>
              <p:cNvPr id="14" name="Graphic 13">
                <a:extLst>
                  <a:ext uri="{FF2B5EF4-FFF2-40B4-BE49-F238E27FC236}">
                    <a16:creationId xmlns:a16="http://schemas.microsoft.com/office/drawing/2014/main" id="{77B308FD-8FDF-7349-9AAE-222DD8802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4178" y="2459582"/>
                <a:ext cx="766476" cy="766476"/>
              </a:xfrm>
              <a:prstGeom prst="rect">
                <a:avLst/>
              </a:prstGeom>
            </p:spPr>
          </p:pic>
        </p:grpSp>
        <p:grpSp>
          <p:nvGrpSpPr>
            <p:cNvPr id="13" name="Group 12">
              <a:extLst>
                <a:ext uri="{FF2B5EF4-FFF2-40B4-BE49-F238E27FC236}">
                  <a16:creationId xmlns:a16="http://schemas.microsoft.com/office/drawing/2014/main" id="{EC517C9B-2C5B-486B-A3F3-9A956572192A}"/>
                </a:ext>
              </a:extLst>
            </p:cNvPr>
            <p:cNvGrpSpPr/>
            <p:nvPr/>
          </p:nvGrpSpPr>
          <p:grpSpPr>
            <a:xfrm>
              <a:off x="3801943" y="2179345"/>
              <a:ext cx="2295762" cy="3086016"/>
              <a:chOff x="4126012" y="2171181"/>
              <a:chExt cx="2295762" cy="3086016"/>
            </a:xfrm>
          </p:grpSpPr>
          <p:grpSp>
            <p:nvGrpSpPr>
              <p:cNvPr id="3" name="Group 2">
                <a:extLst>
                  <a:ext uri="{FF2B5EF4-FFF2-40B4-BE49-F238E27FC236}">
                    <a16:creationId xmlns:a16="http://schemas.microsoft.com/office/drawing/2014/main" id="{00F7FA58-B9D7-43FC-9CE3-16B5D3438C1F}"/>
                  </a:ext>
                </a:extLst>
              </p:cNvPr>
              <p:cNvGrpSpPr/>
              <p:nvPr/>
            </p:nvGrpSpPr>
            <p:grpSpPr>
              <a:xfrm>
                <a:off x="4126012" y="2171181"/>
                <a:ext cx="2295762" cy="3086016"/>
                <a:chOff x="2567446" y="2092731"/>
                <a:chExt cx="2295762"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6791"/>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Organize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Inventory</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208" y="4022835"/>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mn-cs"/>
                    </a:rPr>
                    <a:t>At scale searchable inventory</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mn-cs"/>
                    </a:rPr>
                    <a:t>Unify management experience </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Segoe UI" panose="020B0502040204020203" pitchFamily="34" charset="0"/>
                    </a:rPr>
                    <a:t>Consistent VM extensions</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mn-cs"/>
                    </a:rPr>
                    <a:t>Integrate with Azure Lighthouse</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FB81A0C9-D3AF-834F-823B-99C679AF7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6643" y="2375200"/>
                <a:ext cx="984738" cy="914400"/>
              </a:xfrm>
              <a:prstGeom prst="rect">
                <a:avLst/>
              </a:prstGeom>
            </p:spPr>
          </p:pic>
        </p:grpSp>
        <p:grpSp>
          <p:nvGrpSpPr>
            <p:cNvPr id="16" name="Group 15">
              <a:extLst>
                <a:ext uri="{FF2B5EF4-FFF2-40B4-BE49-F238E27FC236}">
                  <a16:creationId xmlns:a16="http://schemas.microsoft.com/office/drawing/2014/main" id="{38896A95-1CA5-4FE8-B86D-7D67E6152DA6}"/>
                </a:ext>
              </a:extLst>
            </p:cNvPr>
            <p:cNvGrpSpPr/>
            <p:nvPr/>
          </p:nvGrpSpPr>
          <p:grpSpPr>
            <a:xfrm>
              <a:off x="6286876" y="2179345"/>
              <a:ext cx="2320850" cy="3086016"/>
              <a:chOff x="6509072" y="2171181"/>
              <a:chExt cx="2320850"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509072" y="2171181"/>
                <a:ext cx="2320850" cy="3086016"/>
                <a:chOff x="4950506" y="2092731"/>
                <a:chExt cx="2320850"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67931" y="3964628"/>
                  <a:ext cx="2286000" cy="11877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mn-cs"/>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mn-cs"/>
                    </a:rPr>
                    <a:t>Server security baselines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mn-cs"/>
                    </a:rPr>
                    <a:t>Compliance across environments</a:t>
                  </a:r>
                </a:p>
                <a:p>
                  <a:pPr marL="0" marR="0" lvl="0" indent="0" algn="ctr" defTabSz="914225" rtl="0" eaLnBrk="1" fontAlgn="auto" latinLnBrk="0" hangingPunct="1">
                    <a:lnSpc>
                      <a:spcPct val="90000"/>
                    </a:lnSpc>
                    <a:spcBef>
                      <a:spcPts val="0"/>
                    </a:spcBef>
                    <a:spcAft>
                      <a:spcPts val="400"/>
                    </a:spcAft>
                    <a:buClrTx/>
                    <a:buSzTx/>
                    <a:buFontTx/>
                    <a:buNone/>
                    <a:tabLst/>
                    <a:defRPr/>
                  </a:pPr>
                  <a:r>
                    <a:rPr lang="en-US" sz="1050" dirty="0">
                      <a:solidFill>
                        <a:schemeClr val="accent1"/>
                      </a:solidFill>
                      <a:latin typeface="Segoe UI" panose="020B0502040204020203" pitchFamily="34" charset="0"/>
                    </a:rPr>
                    <a:t>Centralized agent management – Monitoring, Security, Update Management</a:t>
                  </a:r>
                  <a:endParaRPr kumimoji="0" lang="en-US" sz="1050" b="0" i="0" u="none" strike="noStrike" kern="1200" cap="none" spc="0" normalizeH="0" baseline="0" noProof="0" dirty="0">
                    <a:ln>
                      <a:noFill/>
                    </a:ln>
                    <a:solidFill>
                      <a:schemeClr val="accent1"/>
                    </a:solidFill>
                    <a:effectLst/>
                    <a:uLnTx/>
                    <a:uFillTx/>
                    <a:latin typeface="Segoe UI" panose="020B0502040204020203" pitchFamily="34" charset="0"/>
                    <a:ea typeface="+mn-ea"/>
                    <a:cs typeface="+mn-cs"/>
                  </a:endParaRPr>
                </a:p>
              </p:txBody>
            </p:sp>
          </p:grpSp>
          <p:pic>
            <p:nvPicPr>
              <p:cNvPr id="21" name="Graphic 20">
                <a:extLst>
                  <a:ext uri="{FF2B5EF4-FFF2-40B4-BE49-F238E27FC236}">
                    <a16:creationId xmlns:a16="http://schemas.microsoft.com/office/drawing/2014/main" id="{3D97803C-BB35-1C41-8C97-B8DDCE091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4826" y="2374349"/>
                <a:ext cx="914400" cy="914400"/>
              </a:xfrm>
              <a:prstGeom prst="rect">
                <a:avLst/>
              </a:prstGeom>
            </p:spPr>
          </p:pic>
        </p:grpSp>
        <p:grpSp>
          <p:nvGrpSpPr>
            <p:cNvPr id="17" name="Group 16">
              <a:extLst>
                <a:ext uri="{FF2B5EF4-FFF2-40B4-BE49-F238E27FC236}">
                  <a16:creationId xmlns:a16="http://schemas.microsoft.com/office/drawing/2014/main" id="{93EE79F4-E1DE-4CD4-AC4A-6F15A7EDB2D5}"/>
                </a:ext>
              </a:extLst>
            </p:cNvPr>
            <p:cNvGrpSpPr/>
            <p:nvPr/>
          </p:nvGrpSpPr>
          <p:grpSpPr>
            <a:xfrm>
              <a:off x="8758790" y="2167823"/>
              <a:ext cx="2298973" cy="3086016"/>
              <a:chOff x="8906428" y="2171181"/>
              <a:chExt cx="2298973" cy="3086016"/>
            </a:xfrm>
          </p:grpSpPr>
          <p:grpSp>
            <p:nvGrpSpPr>
              <p:cNvPr id="50" name="Group 49">
                <a:extLst>
                  <a:ext uri="{FF2B5EF4-FFF2-40B4-BE49-F238E27FC236}">
                    <a16:creationId xmlns:a16="http://schemas.microsoft.com/office/drawing/2014/main" id="{71F03F44-3E3A-4196-A589-3F9D706019A4}"/>
                  </a:ext>
                </a:extLst>
              </p:cNvPr>
              <p:cNvGrpSpPr/>
              <p:nvPr/>
            </p:nvGrpSpPr>
            <p:grpSpPr>
              <a:xfrm>
                <a:off x="8906428" y="2171181"/>
                <a:ext cx="2298973" cy="3086016"/>
                <a:chOff x="4937533" y="2092731"/>
                <a:chExt cx="2298973" cy="3086016"/>
              </a:xfrm>
            </p:grpSpPr>
            <p:sp>
              <p:nvSpPr>
                <p:cNvPr id="51" name="Rectangle 50">
                  <a:extLst>
                    <a:ext uri="{FF2B5EF4-FFF2-40B4-BE49-F238E27FC236}">
                      <a16:creationId xmlns:a16="http://schemas.microsoft.com/office/drawing/2014/main" id="{14A0CD93-225E-4AEF-86C0-E656D738ABA0}"/>
                    </a:ext>
                  </a:extLst>
                </p:cNvPr>
                <p:cNvSpPr/>
                <p:nvPr/>
              </p:nvSpPr>
              <p:spPr bwMode="auto">
                <a:xfrm>
                  <a:off x="4950506"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AB027A45-9A5A-49DF-BF57-AAAEBD035F69}"/>
                    </a:ext>
                  </a:extLst>
                </p:cNvPr>
                <p:cNvSpPr/>
                <p:nvPr/>
              </p:nvSpPr>
              <p:spPr bwMode="auto">
                <a:xfrm>
                  <a:off x="4937533" y="3299883"/>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Role-Based Operations</a:t>
                  </a:r>
                </a:p>
              </p:txBody>
            </p:sp>
            <p:sp>
              <p:nvSpPr>
                <p:cNvPr id="53" name="Rectangle 52">
                  <a:extLst>
                    <a:ext uri="{FF2B5EF4-FFF2-40B4-BE49-F238E27FC236}">
                      <a16:creationId xmlns:a16="http://schemas.microsoft.com/office/drawing/2014/main" id="{49263D14-5BDD-40AA-B19F-51DD003E4300}"/>
                    </a:ext>
                  </a:extLst>
                </p:cNvPr>
                <p:cNvSpPr/>
                <p:nvPr/>
              </p:nvSpPr>
              <p:spPr bwMode="auto">
                <a:xfrm>
                  <a:off x="5129323" y="3957816"/>
                  <a:ext cx="1902419"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mn-cs"/>
                    </a:rPr>
                    <a:t>Central IT to manage</a:t>
                  </a:r>
                  <a:b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mn-cs"/>
                    </a:rPr>
                  </a:b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mn-cs"/>
                    </a:rPr>
                    <a:t>at-scale operations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mn-cs"/>
                    </a:rPr>
                    <a:t>Workload owners manage based on their access</a:t>
                  </a:r>
                </a:p>
              </p:txBody>
            </p:sp>
          </p:grpSp>
          <p:pic>
            <p:nvPicPr>
              <p:cNvPr id="7" name="Graphic 6">
                <a:extLst>
                  <a:ext uri="{FF2B5EF4-FFF2-40B4-BE49-F238E27FC236}">
                    <a16:creationId xmlns:a16="http://schemas.microsoft.com/office/drawing/2014/main" id="{2C4D4BD2-18CA-4F1A-8E95-D4D21AC2E2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5200" y="2388794"/>
                <a:ext cx="914400" cy="914400"/>
              </a:xfrm>
              <a:prstGeom prst="rect">
                <a:avLst/>
              </a:prstGeom>
            </p:spPr>
          </p:pic>
        </p:grpSp>
      </p:grpSp>
      <p:grpSp>
        <p:nvGrpSpPr>
          <p:cNvPr id="18" name="Group 17" descr="Any infrastructure, familiar tools">
            <a:extLst>
              <a:ext uri="{FF2B5EF4-FFF2-40B4-BE49-F238E27FC236}">
                <a16:creationId xmlns:a16="http://schemas.microsoft.com/office/drawing/2014/main" id="{1FF68D86-1899-4324-AE95-E5B32604BCBF}"/>
              </a:ext>
            </a:extLst>
          </p:cNvPr>
          <p:cNvGrpSpPr/>
          <p:nvPr/>
        </p:nvGrpSpPr>
        <p:grpSpPr>
          <a:xfrm>
            <a:off x="2108200" y="5923919"/>
            <a:ext cx="8026400" cy="104449"/>
            <a:chOff x="2108200" y="5643727"/>
            <a:chExt cx="8026400" cy="104449"/>
          </a:xfrm>
        </p:grpSpPr>
        <p:cxnSp>
          <p:nvCxnSpPr>
            <p:cNvPr id="12" name="Straight Connector 11">
              <a:extLst>
                <a:ext uri="{FF2B5EF4-FFF2-40B4-BE49-F238E27FC236}">
                  <a16:creationId xmlns:a16="http://schemas.microsoft.com/office/drawing/2014/main" id="{BAAEA3DD-7F75-4096-AB9A-10BFA6B6F1DF}"/>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4" name="Rectangle 40">
              <a:extLst>
                <a:ext uri="{FF2B5EF4-FFF2-40B4-BE49-F238E27FC236}">
                  <a16:creationId xmlns:a16="http://schemas.microsoft.com/office/drawing/2014/main" id="{C784CA90-5263-49BE-B180-2B8B8E27568B}"/>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Rectangle 40">
              <a:extLst>
                <a:ext uri="{FF2B5EF4-FFF2-40B4-BE49-F238E27FC236}">
                  <a16:creationId xmlns:a16="http://schemas.microsoft.com/office/drawing/2014/main" id="{D825EDC4-A9B1-4CA9-92CC-BDF6C83F5755}"/>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23" name="nodes" descr="nodes">
            <a:extLst>
              <a:ext uri="{FF2B5EF4-FFF2-40B4-BE49-F238E27FC236}">
                <a16:creationId xmlns:a16="http://schemas.microsoft.com/office/drawing/2014/main" id="{EF01CB12-EA83-4261-9C35-BC5B0D741B7E}"/>
              </a:ext>
            </a:extLst>
          </p:cNvPr>
          <p:cNvGrpSpPr>
            <a:grpSpLocks noChangeAspect="1"/>
          </p:cNvGrpSpPr>
          <p:nvPr/>
        </p:nvGrpSpPr>
        <p:grpSpPr bwMode="auto">
          <a:xfrm>
            <a:off x="1230020" y="5660274"/>
            <a:ext cx="629757" cy="627777"/>
            <a:chOff x="1016" y="765"/>
            <a:chExt cx="318" cy="317"/>
          </a:xfrm>
        </p:grpSpPr>
        <p:sp>
          <p:nvSpPr>
            <p:cNvPr id="324" name="AutoShape 3">
              <a:extLst>
                <a:ext uri="{FF2B5EF4-FFF2-40B4-BE49-F238E27FC236}">
                  <a16:creationId xmlns:a16="http://schemas.microsoft.com/office/drawing/2014/main" id="{602CF74F-4C4C-4D47-B249-1230BE36F66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77380952-C4D5-46D6-B77F-71F544E934D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6">
              <a:extLst>
                <a:ext uri="{FF2B5EF4-FFF2-40B4-BE49-F238E27FC236}">
                  <a16:creationId xmlns:a16="http://schemas.microsoft.com/office/drawing/2014/main" id="{A1073927-3012-4D79-BAD0-52E3C2DB9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7">
              <a:extLst>
                <a:ext uri="{FF2B5EF4-FFF2-40B4-BE49-F238E27FC236}">
                  <a16:creationId xmlns:a16="http://schemas.microsoft.com/office/drawing/2014/main" id="{F644A2F8-CE4C-490B-BAFD-26DF03D277D6}"/>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8">
              <a:extLst>
                <a:ext uri="{FF2B5EF4-FFF2-40B4-BE49-F238E27FC236}">
                  <a16:creationId xmlns:a16="http://schemas.microsoft.com/office/drawing/2014/main" id="{52E67CB9-4EF6-477A-A233-2DFC9CC570F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9">
              <a:extLst>
                <a:ext uri="{FF2B5EF4-FFF2-40B4-BE49-F238E27FC236}">
                  <a16:creationId xmlns:a16="http://schemas.microsoft.com/office/drawing/2014/main" id="{6D624D7C-AD71-46C8-B642-72318B77D51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10">
              <a:extLst>
                <a:ext uri="{FF2B5EF4-FFF2-40B4-BE49-F238E27FC236}">
                  <a16:creationId xmlns:a16="http://schemas.microsoft.com/office/drawing/2014/main" id="{F5D743C8-7050-4C83-BB64-8AF82A2ECA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1">
              <a:extLst>
                <a:ext uri="{FF2B5EF4-FFF2-40B4-BE49-F238E27FC236}">
                  <a16:creationId xmlns:a16="http://schemas.microsoft.com/office/drawing/2014/main" id="{27708ABB-1250-483E-B3AE-18E0FFA2F8D8}"/>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2">
              <a:extLst>
                <a:ext uri="{FF2B5EF4-FFF2-40B4-BE49-F238E27FC236}">
                  <a16:creationId xmlns:a16="http://schemas.microsoft.com/office/drawing/2014/main" id="{BB5ED897-F71C-4ECD-B948-C449AB3FB45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3">
              <a:extLst>
                <a:ext uri="{FF2B5EF4-FFF2-40B4-BE49-F238E27FC236}">
                  <a16:creationId xmlns:a16="http://schemas.microsoft.com/office/drawing/2014/main" id="{773DE20E-2EE9-42DC-8A49-A07CBF8919B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4">
              <a:extLst>
                <a:ext uri="{FF2B5EF4-FFF2-40B4-BE49-F238E27FC236}">
                  <a16:creationId xmlns:a16="http://schemas.microsoft.com/office/drawing/2014/main" id="{D2FA8BC6-0486-4F91-9F9A-FA114E5BC1B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5">
              <a:extLst>
                <a:ext uri="{FF2B5EF4-FFF2-40B4-BE49-F238E27FC236}">
                  <a16:creationId xmlns:a16="http://schemas.microsoft.com/office/drawing/2014/main" id="{4E725426-7080-4C63-9540-F3DF33F84736}"/>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6">
              <a:extLst>
                <a:ext uri="{FF2B5EF4-FFF2-40B4-BE49-F238E27FC236}">
                  <a16:creationId xmlns:a16="http://schemas.microsoft.com/office/drawing/2014/main" id="{D9E48E33-C7F8-4B46-BDED-3111F48560B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17">
              <a:extLst>
                <a:ext uri="{FF2B5EF4-FFF2-40B4-BE49-F238E27FC236}">
                  <a16:creationId xmlns:a16="http://schemas.microsoft.com/office/drawing/2014/main" id="{FD572DA3-DF8E-4BC3-A847-303E9D60032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8">
              <a:extLst>
                <a:ext uri="{FF2B5EF4-FFF2-40B4-BE49-F238E27FC236}">
                  <a16:creationId xmlns:a16="http://schemas.microsoft.com/office/drawing/2014/main" id="{B4042B7C-3F6B-4032-8F76-E17C99E6927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06" name="Rectangle 205">
            <a:extLst>
              <a:ext uri="{FF2B5EF4-FFF2-40B4-BE49-F238E27FC236}">
                <a16:creationId xmlns:a16="http://schemas.microsoft.com/office/drawing/2014/main" id="{20355A14-F7BE-473C-BD5A-967D9C3E3088}"/>
              </a:ext>
            </a:extLst>
          </p:cNvPr>
          <p:cNvSpPr/>
          <p:nvPr/>
        </p:nvSpPr>
        <p:spPr bwMode="auto">
          <a:xfrm>
            <a:off x="4126012" y="5745310"/>
            <a:ext cx="3939989"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Segoe UI" pitchFamily="34" charset="0"/>
              </a:rPr>
              <a:t>Any infrastructure, familiar tools</a:t>
            </a:r>
          </a:p>
        </p:txBody>
      </p:sp>
      <p:grpSp>
        <p:nvGrpSpPr>
          <p:cNvPr id="11" name="Graphic 22" descr="Wrench icon">
            <a:extLst>
              <a:ext uri="{FF2B5EF4-FFF2-40B4-BE49-F238E27FC236}">
                <a16:creationId xmlns:a16="http://schemas.microsoft.com/office/drawing/2014/main" id="{7214E2DE-976B-EE4F-A40B-3EEBE56C4C1D}"/>
              </a:ext>
            </a:extLst>
          </p:cNvPr>
          <p:cNvGrpSpPr/>
          <p:nvPr/>
        </p:nvGrpSpPr>
        <p:grpSpPr>
          <a:xfrm>
            <a:off x="10366215" y="5669004"/>
            <a:ext cx="614274" cy="614274"/>
            <a:chOff x="10366215" y="5669004"/>
            <a:chExt cx="614274" cy="614274"/>
          </a:xfrm>
        </p:grpSpPr>
        <p:sp>
          <p:nvSpPr>
            <p:cNvPr id="22" name="Freeform: Shape 21">
              <a:extLst>
                <a:ext uri="{FF2B5EF4-FFF2-40B4-BE49-F238E27FC236}">
                  <a16:creationId xmlns:a16="http://schemas.microsoft.com/office/drawing/2014/main" id="{A4E6AB81-A69D-4C38-ADD3-41697CAF3D8C}"/>
                </a:ext>
              </a:extLst>
            </p:cNvPr>
            <p:cNvSpPr/>
            <p:nvPr/>
          </p:nvSpPr>
          <p:spPr>
            <a:xfrm>
              <a:off x="10494188" y="5758585"/>
              <a:ext cx="396718" cy="396718"/>
            </a:xfrm>
            <a:custGeom>
              <a:avLst/>
              <a:gdLst>
                <a:gd name="connsiteX0" fmla="*/ 325266 w 396718"/>
                <a:gd name="connsiteY0" fmla="*/ 139946 h 396718"/>
                <a:gd name="connsiteX1" fmla="*/ 256775 w 396718"/>
                <a:gd name="connsiteY1" fmla="*/ 71457 h 396718"/>
                <a:gd name="connsiteX2" fmla="*/ 318502 w 396718"/>
                <a:gd name="connsiteY2" fmla="*/ 9730 h 396718"/>
                <a:gd name="connsiteX3" fmla="*/ 245813 w 396718"/>
                <a:gd name="connsiteY3" fmla="*/ 2273 h 396718"/>
                <a:gd name="connsiteX4" fmla="*/ 181039 w 396718"/>
                <a:gd name="connsiteY4" fmla="*/ 36090 h 396718"/>
                <a:gd name="connsiteX5" fmla="*/ 145605 w 396718"/>
                <a:gd name="connsiteY5" fmla="*/ 99994 h 396718"/>
                <a:gd name="connsiteX6" fmla="*/ 151233 w 396718"/>
                <a:gd name="connsiteY6" fmla="*/ 172845 h 396718"/>
                <a:gd name="connsiteX7" fmla="*/ 14981 w 396718"/>
                <a:gd name="connsiteY7" fmla="*/ 309087 h 396718"/>
                <a:gd name="connsiteX8" fmla="*/ 0 w 396718"/>
                <a:gd name="connsiteY8" fmla="*/ 345413 h 396718"/>
                <a:gd name="connsiteX9" fmla="*/ 14981 w 396718"/>
                <a:gd name="connsiteY9" fmla="*/ 381738 h 396718"/>
                <a:gd name="connsiteX10" fmla="*/ 51306 w 396718"/>
                <a:gd name="connsiteY10" fmla="*/ 396719 h 396718"/>
                <a:gd name="connsiteX11" fmla="*/ 87631 w 396718"/>
                <a:gd name="connsiteY11" fmla="*/ 381738 h 396718"/>
                <a:gd name="connsiteX12" fmla="*/ 223875 w 396718"/>
                <a:gd name="connsiteY12" fmla="*/ 245487 h 396718"/>
                <a:gd name="connsiteX13" fmla="*/ 296725 w 396718"/>
                <a:gd name="connsiteY13" fmla="*/ 251113 h 396718"/>
                <a:gd name="connsiteX14" fmla="*/ 360626 w 396718"/>
                <a:gd name="connsiteY14" fmla="*/ 215682 h 396718"/>
                <a:gd name="connsiteX15" fmla="*/ 394445 w 396718"/>
                <a:gd name="connsiteY15" fmla="*/ 150913 h 396718"/>
                <a:gd name="connsiteX16" fmla="*/ 386993 w 396718"/>
                <a:gd name="connsiteY16" fmla="*/ 78228 h 396718"/>
                <a:gd name="connsiteX17" fmla="*/ 325266 w 396718"/>
                <a:gd name="connsiteY17" fmla="*/ 139946 h 396718"/>
                <a:gd name="connsiteX18" fmla="*/ 69465 w 396718"/>
                <a:gd name="connsiteY18" fmla="*/ 363571 h 396718"/>
                <a:gd name="connsiteX19" fmla="*/ 56315 w 396718"/>
                <a:gd name="connsiteY19" fmla="*/ 370602 h 396718"/>
                <a:gd name="connsiteX20" fmla="*/ 41474 w 396718"/>
                <a:gd name="connsiteY20" fmla="*/ 369142 h 396718"/>
                <a:gd name="connsiteX21" fmla="*/ 29946 w 396718"/>
                <a:gd name="connsiteY21" fmla="*/ 359683 h 396718"/>
                <a:gd name="connsiteX22" fmla="*/ 25618 w 396718"/>
                <a:gd name="connsiteY22" fmla="*/ 345413 h 396718"/>
                <a:gd name="connsiteX23" fmla="*/ 29946 w 396718"/>
                <a:gd name="connsiteY23" fmla="*/ 331142 h 396718"/>
                <a:gd name="connsiteX24" fmla="*/ 41474 w 396718"/>
                <a:gd name="connsiteY24" fmla="*/ 321684 h 396718"/>
                <a:gd name="connsiteX25" fmla="*/ 56315 w 396718"/>
                <a:gd name="connsiteY25" fmla="*/ 320224 h 396718"/>
                <a:gd name="connsiteX26" fmla="*/ 69465 w 396718"/>
                <a:gd name="connsiteY26" fmla="*/ 327254 h 396718"/>
                <a:gd name="connsiteX27" fmla="*/ 76985 w 396718"/>
                <a:gd name="connsiteY27" fmla="*/ 345413 h 396718"/>
                <a:gd name="connsiteX28" fmla="*/ 69465 w 396718"/>
                <a:gd name="connsiteY28" fmla="*/ 363571 h 39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718" h="396718">
                  <a:moveTo>
                    <a:pt x="325266" y="139946"/>
                  </a:moveTo>
                  <a:lnTo>
                    <a:pt x="256775" y="71457"/>
                  </a:lnTo>
                  <a:lnTo>
                    <a:pt x="318502" y="9730"/>
                  </a:lnTo>
                  <a:cubicBezTo>
                    <a:pt x="295526" y="180"/>
                    <a:pt x="270251" y="-2413"/>
                    <a:pt x="245813" y="2273"/>
                  </a:cubicBezTo>
                  <a:cubicBezTo>
                    <a:pt x="221377" y="6959"/>
                    <a:pt x="198853" y="18718"/>
                    <a:pt x="181039" y="36090"/>
                  </a:cubicBezTo>
                  <a:cubicBezTo>
                    <a:pt x="163224" y="53461"/>
                    <a:pt x="150904" y="75681"/>
                    <a:pt x="145605" y="99994"/>
                  </a:cubicBezTo>
                  <a:cubicBezTo>
                    <a:pt x="140307" y="124305"/>
                    <a:pt x="142263" y="149637"/>
                    <a:pt x="151233" y="172845"/>
                  </a:cubicBezTo>
                  <a:lnTo>
                    <a:pt x="14981" y="309087"/>
                  </a:lnTo>
                  <a:cubicBezTo>
                    <a:pt x="5385" y="318742"/>
                    <a:pt x="0" y="331801"/>
                    <a:pt x="0" y="345413"/>
                  </a:cubicBezTo>
                  <a:cubicBezTo>
                    <a:pt x="0" y="359024"/>
                    <a:pt x="5385" y="372084"/>
                    <a:pt x="14981" y="381738"/>
                  </a:cubicBezTo>
                  <a:cubicBezTo>
                    <a:pt x="24636" y="391334"/>
                    <a:pt x="37695" y="396719"/>
                    <a:pt x="51306" y="396719"/>
                  </a:cubicBezTo>
                  <a:cubicBezTo>
                    <a:pt x="64919" y="396719"/>
                    <a:pt x="77977" y="391334"/>
                    <a:pt x="87631" y="381738"/>
                  </a:cubicBezTo>
                  <a:lnTo>
                    <a:pt x="223875" y="245487"/>
                  </a:lnTo>
                  <a:cubicBezTo>
                    <a:pt x="247084" y="254455"/>
                    <a:pt x="272415" y="256412"/>
                    <a:pt x="296725" y="251113"/>
                  </a:cubicBezTo>
                  <a:cubicBezTo>
                    <a:pt x="321035" y="245815"/>
                    <a:pt x="343255" y="233495"/>
                    <a:pt x="360626" y="215682"/>
                  </a:cubicBezTo>
                  <a:cubicBezTo>
                    <a:pt x="377999" y="197869"/>
                    <a:pt x="389757" y="175348"/>
                    <a:pt x="394445" y="150913"/>
                  </a:cubicBezTo>
                  <a:cubicBezTo>
                    <a:pt x="399131" y="126478"/>
                    <a:pt x="396539" y="101204"/>
                    <a:pt x="386993" y="78228"/>
                  </a:cubicBezTo>
                  <a:lnTo>
                    <a:pt x="325266" y="139946"/>
                  </a:lnTo>
                  <a:close/>
                  <a:moveTo>
                    <a:pt x="69465" y="363571"/>
                  </a:moveTo>
                  <a:cubicBezTo>
                    <a:pt x="65873" y="367163"/>
                    <a:pt x="61297" y="369610"/>
                    <a:pt x="56315" y="370602"/>
                  </a:cubicBezTo>
                  <a:cubicBezTo>
                    <a:pt x="51332" y="371594"/>
                    <a:pt x="46168" y="371086"/>
                    <a:pt x="41474" y="369142"/>
                  </a:cubicBezTo>
                  <a:cubicBezTo>
                    <a:pt x="36781" y="367198"/>
                    <a:pt x="32769" y="363906"/>
                    <a:pt x="29946" y="359683"/>
                  </a:cubicBezTo>
                  <a:cubicBezTo>
                    <a:pt x="27124" y="355459"/>
                    <a:pt x="25618" y="350493"/>
                    <a:pt x="25618" y="345413"/>
                  </a:cubicBezTo>
                  <a:cubicBezTo>
                    <a:pt x="25618" y="340332"/>
                    <a:pt x="27124" y="335367"/>
                    <a:pt x="29946" y="331142"/>
                  </a:cubicBezTo>
                  <a:cubicBezTo>
                    <a:pt x="32769" y="326919"/>
                    <a:pt x="36781" y="323628"/>
                    <a:pt x="41474" y="321684"/>
                  </a:cubicBezTo>
                  <a:cubicBezTo>
                    <a:pt x="46168" y="319740"/>
                    <a:pt x="51332" y="319232"/>
                    <a:pt x="56315" y="320224"/>
                  </a:cubicBezTo>
                  <a:cubicBezTo>
                    <a:pt x="61297" y="321215"/>
                    <a:pt x="65873" y="323662"/>
                    <a:pt x="69465" y="327254"/>
                  </a:cubicBezTo>
                  <a:cubicBezTo>
                    <a:pt x="74280" y="332071"/>
                    <a:pt x="76985" y="338602"/>
                    <a:pt x="76985" y="345413"/>
                  </a:cubicBezTo>
                  <a:cubicBezTo>
                    <a:pt x="76985" y="352223"/>
                    <a:pt x="74280" y="358754"/>
                    <a:pt x="69465" y="363571"/>
                  </a:cubicBezTo>
                  <a:close/>
                </a:path>
              </a:pathLst>
            </a:custGeom>
            <a:solidFill>
              <a:srgbClr val="50E6FF"/>
            </a:solidFill>
            <a:ln w="1088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CF8A2AD-C970-432E-9F3A-96FB2CA64C4A}"/>
                </a:ext>
              </a:extLst>
            </p:cNvPr>
            <p:cNvSpPr/>
            <p:nvPr/>
          </p:nvSpPr>
          <p:spPr>
            <a:xfrm>
              <a:off x="103662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3F8F3C2-F05C-47EB-A187-4B0FA3D416C5}"/>
                </a:ext>
              </a:extLst>
            </p:cNvPr>
            <p:cNvSpPr/>
            <p:nvPr/>
          </p:nvSpPr>
          <p:spPr>
            <a:xfrm>
              <a:off x="108525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73D2EC-F025-4263-BFE1-49794E3A69EE}"/>
                </a:ext>
              </a:extLst>
            </p:cNvPr>
            <p:cNvSpPr/>
            <p:nvPr/>
          </p:nvSpPr>
          <p:spPr>
            <a:xfrm>
              <a:off x="103662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6DF7E8B-D95E-45D8-B79B-A49C4D1BFAC9}"/>
                </a:ext>
              </a:extLst>
            </p:cNvPr>
            <p:cNvSpPr/>
            <p:nvPr/>
          </p:nvSpPr>
          <p:spPr>
            <a:xfrm>
              <a:off x="108525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grpSp>
      <p:pic>
        <p:nvPicPr>
          <p:cNvPr id="5" name="Picture 4" descr="Icon&#10;&#10;Description automatically generated">
            <a:extLst>
              <a:ext uri="{FF2B5EF4-FFF2-40B4-BE49-F238E27FC236}">
                <a16:creationId xmlns:a16="http://schemas.microsoft.com/office/drawing/2014/main" id="{F4D55823-AFB6-4CF0-B898-B69DEB79E1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3539273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206"/>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323"/>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323"/>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1"/>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88263" y="457200"/>
            <a:ext cx="11018520" cy="861774"/>
          </a:xfrm>
        </p:spPr>
        <p:txBody>
          <a:bodyPr/>
          <a:lstStyle/>
          <a:p>
            <a:pPr algn="ctr"/>
            <a:r>
              <a:rPr lang="en-US" sz="3600" dirty="0">
                <a:latin typeface="Calibri Light (Headings)"/>
              </a:rPr>
              <a:t>Azure Arc enabled servers</a:t>
            </a:r>
            <a:br>
              <a:rPr lang="en-US" sz="3600" dirty="0">
                <a:latin typeface="Calibri Light (Headings)"/>
              </a:rPr>
            </a:br>
            <a:r>
              <a:rPr lang="en-US" sz="2000" dirty="0">
                <a:latin typeface="Calibri Light (Headings)"/>
              </a:rPr>
              <a:t>Azure Arc enabled servers are auto-enrolled with additional Azure services</a:t>
            </a:r>
          </a:p>
        </p:txBody>
      </p:sp>
      <p:sp>
        <p:nvSpPr>
          <p:cNvPr id="10" name="Rectangle 9">
            <a:extLst>
              <a:ext uri="{FF2B5EF4-FFF2-40B4-BE49-F238E27FC236}">
                <a16:creationId xmlns:a16="http://schemas.microsoft.com/office/drawing/2014/main" id="{A5E6A42F-8F33-41DD-9645-BA4052B919E1}"/>
              </a:ext>
              <a:ext uri="{C183D7F6-B498-43B3-948B-1728B52AA6E4}">
                <adec:decorative xmlns:adec="http://schemas.microsoft.com/office/drawing/2017/decorative" val="1"/>
              </a:ext>
            </a:extLst>
          </p:cNvPr>
          <p:cNvSpPr/>
          <p:nvPr/>
        </p:nvSpPr>
        <p:spPr bwMode="auto">
          <a:xfrm>
            <a:off x="770509" y="1814077"/>
            <a:ext cx="10710292" cy="3335633"/>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673" y="3402848"/>
            <a:ext cx="637986" cy="637986"/>
          </a:xfrm>
          <a:prstGeom prst="rect">
            <a:avLst/>
          </a:prstGeom>
          <a:effectLst>
            <a:outerShdw blurRad="571500" algn="tl" rotWithShape="0">
              <a:srgbClr val="0078D4">
                <a:alpha val="70000"/>
              </a:srgbClr>
            </a:outerShdw>
          </a:effectLst>
        </p:spPr>
      </p:pic>
      <p:sp>
        <p:nvSpPr>
          <p:cNvPr id="26" name="Left Brace 25">
            <a:extLst>
              <a:ext uri="{FF2B5EF4-FFF2-40B4-BE49-F238E27FC236}">
                <a16:creationId xmlns:a16="http://schemas.microsoft.com/office/drawing/2014/main" id="{E556CF55-9D45-4B5A-B34F-7900B6CB6409}"/>
              </a:ext>
              <a:ext uri="{C183D7F6-B498-43B3-948B-1728B52AA6E4}">
                <adec:decorative xmlns:adec="http://schemas.microsoft.com/office/drawing/2017/decorative" val="1"/>
              </a:ext>
            </a:extLst>
          </p:cNvPr>
          <p:cNvSpPr/>
          <p:nvPr/>
        </p:nvSpPr>
        <p:spPr>
          <a:xfrm>
            <a:off x="7437960" y="2656876"/>
            <a:ext cx="382443" cy="211160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941132" y="2144019"/>
          <a:ext cx="3715351" cy="2654857"/>
        </p:xfrm>
        <a:graphic>
          <a:graphicData uri="http://schemas.openxmlformats.org/drawingml/2006/table">
            <a:tbl>
              <a:tblPr firstRow="1" bandRow="1">
                <a:tableStyleId>{3B4B98B0-60AC-42C2-AFA5-B58CD77FA1E5}</a:tableStyleId>
              </a:tblPr>
              <a:tblGrid>
                <a:gridCol w="3715351">
                  <a:extLst>
                    <a:ext uri="{9D8B030D-6E8A-4147-A177-3AD203B41FA5}">
                      <a16:colId xmlns:a16="http://schemas.microsoft.com/office/drawing/2014/main" val="2695352433"/>
                    </a:ext>
                  </a:extLst>
                </a:gridCol>
              </a:tblGrid>
              <a:tr h="497618">
                <a:tc>
                  <a:txBody>
                    <a:bodyPr/>
                    <a:lstStyle/>
                    <a:p>
                      <a:pPr marL="0" algn="l" defTabSz="932742" rtl="0" eaLnBrk="1" latinLnBrk="0" hangingPunct="1"/>
                      <a:r>
                        <a:rPr lang="en-US" sz="2400" b="0" kern="1200">
                          <a:solidFill>
                            <a:schemeClr val="accent1"/>
                          </a:solidFill>
                          <a:latin typeface="+mj-lt"/>
                          <a:ea typeface="+mn-ea"/>
                          <a:cs typeface="+mn-cs"/>
                        </a:rPr>
                        <a:t>Additional services</a:t>
                      </a: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Policy</a:t>
                      </a:r>
                    </a:p>
                  </a:txBody>
                  <a:tcPr marL="18288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938549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Defender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26891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Sentinel</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8810002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Monitor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3466155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Update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Azure Security Center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
        <p:nvSpPr>
          <p:cNvPr id="7" name="TextBox 6">
            <a:extLst>
              <a:ext uri="{FF2B5EF4-FFF2-40B4-BE49-F238E27FC236}">
                <a16:creationId xmlns:a16="http://schemas.microsoft.com/office/drawing/2014/main" id="{DCE2C3C2-499E-4156-9499-19851CC04ECE}"/>
              </a:ext>
            </a:extLst>
          </p:cNvPr>
          <p:cNvSpPr txBox="1"/>
          <p:nvPr/>
        </p:nvSpPr>
        <p:spPr>
          <a:xfrm>
            <a:off x="1744988" y="5575200"/>
            <a:ext cx="869694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Just turn them on when you want to use them</a:t>
            </a:r>
          </a:p>
        </p:txBody>
      </p:sp>
      <p:grpSp>
        <p:nvGrpSpPr>
          <p:cNvPr id="13" name="Group 12" descr="Azure enabled servers logos">
            <a:extLst>
              <a:ext uri="{FF2B5EF4-FFF2-40B4-BE49-F238E27FC236}">
                <a16:creationId xmlns:a16="http://schemas.microsoft.com/office/drawing/2014/main" id="{0902A562-1252-4617-A121-1C267928E6F7}"/>
              </a:ext>
            </a:extLst>
          </p:cNvPr>
          <p:cNvGrpSpPr/>
          <p:nvPr/>
        </p:nvGrpSpPr>
        <p:grpSpPr>
          <a:xfrm>
            <a:off x="1656622" y="2423443"/>
            <a:ext cx="4468407" cy="2329901"/>
            <a:chOff x="628657" y="4382621"/>
            <a:chExt cx="3118461" cy="1626016"/>
          </a:xfrm>
        </p:grpSpPr>
        <p:grpSp>
          <p:nvGrpSpPr>
            <p:cNvPr id="14" name="Group 13" descr="red hat logo png&#10;">
              <a:extLst>
                <a:ext uri="{FF2B5EF4-FFF2-40B4-BE49-F238E27FC236}">
                  <a16:creationId xmlns:a16="http://schemas.microsoft.com/office/drawing/2014/main" id="{5E39AE48-64F8-4BC8-92AB-BDA70A60984E}"/>
                </a:ext>
              </a:extLst>
            </p:cNvPr>
            <p:cNvGrpSpPr/>
            <p:nvPr/>
          </p:nvGrpSpPr>
          <p:grpSpPr>
            <a:xfrm>
              <a:off x="637520" y="5555713"/>
              <a:ext cx="1204350" cy="283451"/>
              <a:chOff x="3181349" y="2743199"/>
              <a:chExt cx="5827776" cy="1371600"/>
            </a:xfrm>
          </p:grpSpPr>
          <p:sp>
            <p:nvSpPr>
              <p:cNvPr id="21" name="Freeform: Shape 20">
                <a:extLst>
                  <a:ext uri="{FF2B5EF4-FFF2-40B4-BE49-F238E27FC236}">
                    <a16:creationId xmlns:a16="http://schemas.microsoft.com/office/drawing/2014/main" id="{41F6C593-58F1-4EB5-B98B-8305B45B8EC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257F46-BE10-43F2-8FEE-1B372D785AD1}"/>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descr="RedHat">
                <a:extLst>
                  <a:ext uri="{FF2B5EF4-FFF2-40B4-BE49-F238E27FC236}">
                    <a16:creationId xmlns:a16="http://schemas.microsoft.com/office/drawing/2014/main" id="{659F15AE-C662-4924-993B-435C429C1F33}"/>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5" name="Picture 2" descr="Windows Server ">
              <a:extLst>
                <a:ext uri="{FF2B5EF4-FFF2-40B4-BE49-F238E27FC236}">
                  <a16:creationId xmlns:a16="http://schemas.microsoft.com/office/drawing/2014/main" id="{561ADCCF-29DA-4035-91BC-06D6BA2CC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use">
              <a:extLst>
                <a:ext uri="{FF2B5EF4-FFF2-40B4-BE49-F238E27FC236}">
                  <a16:creationId xmlns:a16="http://schemas.microsoft.com/office/drawing/2014/main" id="{43D66F78-1463-494F-8BED-AF1055E17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buntu ">
              <a:extLst>
                <a:ext uri="{FF2B5EF4-FFF2-40B4-BE49-F238E27FC236}">
                  <a16:creationId xmlns:a16="http://schemas.microsoft.com/office/drawing/2014/main" id="{AFF110ED-9526-4B7D-8FC4-4CD310C44F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090">
              <a:extLst>
                <a:ext uri="{FF2B5EF4-FFF2-40B4-BE49-F238E27FC236}">
                  <a16:creationId xmlns:a16="http://schemas.microsoft.com/office/drawing/2014/main" id="{6B1BD0BD-D5B3-4501-87B3-457B5468145E}"/>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pic>
        <p:nvPicPr>
          <p:cNvPr id="1026" name="Picture 2" descr="See the source image">
            <a:extLst>
              <a:ext uri="{FF2B5EF4-FFF2-40B4-BE49-F238E27FC236}">
                <a16:creationId xmlns:a16="http://schemas.microsoft.com/office/drawing/2014/main" id="{F2B9436A-31FD-4FD4-9E5F-94AFB1DB4F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296" y="4077250"/>
            <a:ext cx="709192" cy="4255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FCB1DA8A-CF01-4E9B-82E1-16741FDDAF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1577588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1+#ppt_w/2"/>
                                          </p:val>
                                        </p:tav>
                                        <p:tav tm="100000">
                                          <p:val>
                                            <p:strVal val="#ppt_x"/>
                                          </p:val>
                                        </p:tav>
                                      </p:tavLst>
                                    </p:anim>
                                    <p:anim calcmode="lin" valueType="num">
                                      <p:cBhvr additive="base">
                                        <p:cTn id="20" dur="75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64" presetClass="path" presetSubtype="0" decel="100000" fill="hold" grpId="1" nodeType="withEffect">
                                  <p:stCondLst>
                                    <p:cond delay="250"/>
                                  </p:stCondLst>
                                  <p:childTnLst>
                                    <p:animMotion origin="layout" path="M 4.16667E-7 0.02245 L 4.16667E-7 3.33333E-6 " pathEditMode="relative" rAng="0" ptsTypes="AA">
                                      <p:cBhvr>
                                        <p:cTn id="25" dur="600" fill="hold"/>
                                        <p:tgtEl>
                                          <p:spTgt spid="7"/>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3E87CBBC-0A25-41BA-BECF-9D711916966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4F5262-BD2F-47B0-871E-B9C0EE963A9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pPr>
            <a:r>
              <a:rPr lang="en-US" sz="4400" dirty="0">
                <a:solidFill>
                  <a:srgbClr val="FFFFFF"/>
                </a:solidFill>
              </a:rPr>
              <a:t>Backups</a:t>
            </a:r>
          </a:p>
        </p:txBody>
      </p:sp>
    </p:spTree>
    <p:extLst>
      <p:ext uri="{BB962C8B-B14F-4D97-AF65-F5344CB8AC3E}">
        <p14:creationId xmlns:p14="http://schemas.microsoft.com/office/powerpoint/2010/main" val="1059930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B0E4-AF7C-43F1-B280-1D4245D0E04D}"/>
              </a:ext>
            </a:extLst>
          </p:cNvPr>
          <p:cNvSpPr>
            <a:spLocks noGrp="1"/>
          </p:cNvSpPr>
          <p:nvPr>
            <p:ph type="title"/>
          </p:nvPr>
        </p:nvSpPr>
        <p:spPr/>
        <p:txBody>
          <a:bodyPr/>
          <a:lstStyle/>
          <a:p>
            <a:r>
              <a:rPr lang="en-US" sz="4400" dirty="0"/>
              <a:t>Architecture matters</a:t>
            </a:r>
          </a:p>
        </p:txBody>
      </p:sp>
      <p:sp>
        <p:nvSpPr>
          <p:cNvPr id="132" name="Rectangle 131">
            <a:extLst>
              <a:ext uri="{FF2B5EF4-FFF2-40B4-BE49-F238E27FC236}">
                <a16:creationId xmlns:a16="http://schemas.microsoft.com/office/drawing/2014/main" id="{2F0668B2-1D73-4BAA-A17A-C2CDD5D2E2DD}"/>
              </a:ext>
            </a:extLst>
          </p:cNvPr>
          <p:cNvSpPr/>
          <p:nvPr/>
        </p:nvSpPr>
        <p:spPr bwMode="auto">
          <a:xfrm>
            <a:off x="7513035" y="3011633"/>
            <a:ext cx="2736500" cy="1453620"/>
          </a:xfrm>
          <a:prstGeom prst="rect">
            <a:avLst/>
          </a:prstGeom>
          <a:noFill/>
          <a:ln w="22225">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F23B3847-76B0-478A-AF87-34ED151DE220}"/>
              </a:ext>
            </a:extLst>
          </p:cNvPr>
          <p:cNvSpPr/>
          <p:nvPr/>
        </p:nvSpPr>
        <p:spPr bwMode="auto">
          <a:xfrm>
            <a:off x="6036993" y="2242264"/>
            <a:ext cx="4950388" cy="4038778"/>
          </a:xfrm>
          <a:prstGeom prst="rect">
            <a:avLst/>
          </a:prstGeom>
          <a:noFill/>
          <a:ln w="22225">
            <a:solidFill>
              <a:srgbClr val="007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81DA6291-7953-46B9-A587-C077BB301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7752" y="1721735"/>
            <a:ext cx="680464" cy="700378"/>
          </a:xfrm>
          <a:prstGeom prst="rect">
            <a:avLst/>
          </a:prstGeom>
        </p:spPr>
      </p:pic>
      <p:sp>
        <p:nvSpPr>
          <p:cNvPr id="135" name="TextBox 134">
            <a:extLst>
              <a:ext uri="{FF2B5EF4-FFF2-40B4-BE49-F238E27FC236}">
                <a16:creationId xmlns:a16="http://schemas.microsoft.com/office/drawing/2014/main" id="{ED13E5B6-D201-4A3C-A336-48509BF87D55}"/>
              </a:ext>
            </a:extLst>
          </p:cNvPr>
          <p:cNvSpPr txBox="1"/>
          <p:nvPr/>
        </p:nvSpPr>
        <p:spPr>
          <a:xfrm>
            <a:off x="7316711" y="2448276"/>
            <a:ext cx="2379709" cy="259820"/>
          </a:xfrm>
          <a:prstGeom prst="rect">
            <a:avLst/>
          </a:prstGeom>
          <a:noFill/>
        </p:spPr>
        <p:txBody>
          <a:bodyPr wrap="square" lIns="0" tIns="0" rIns="0" bIns="0" rtlCol="0">
            <a:noAutofit/>
          </a:bodyPr>
          <a:lstStyle/>
          <a:p>
            <a:pPr marL="0" marR="0" lvl="0" indent="0" algn="ctr" defTabSz="931684" rtl="0" eaLnBrk="1" fontAlgn="base" latinLnBrk="0" hangingPunct="1">
              <a:lnSpc>
                <a:spcPct val="100000"/>
              </a:lnSpc>
              <a:spcBef>
                <a:spcPts val="0"/>
              </a:spcBef>
              <a:spcAft>
                <a:spcPct val="0"/>
              </a:spcAft>
              <a:buClrTx/>
              <a:buSzPct val="90000"/>
              <a:buFontTx/>
              <a:buNone/>
              <a:tabLst/>
              <a:defRPr/>
            </a:pPr>
            <a:r>
              <a:rPr kumimoji="0" lang="en-US" sz="1632" b="1"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t>Azure Backup Service</a:t>
            </a:r>
          </a:p>
        </p:txBody>
      </p:sp>
      <p:sp>
        <p:nvSpPr>
          <p:cNvPr id="136" name="TextBox 135">
            <a:extLst>
              <a:ext uri="{FF2B5EF4-FFF2-40B4-BE49-F238E27FC236}">
                <a16:creationId xmlns:a16="http://schemas.microsoft.com/office/drawing/2014/main" id="{4BB36BCD-9C0B-4168-BBAA-1844248A9708}"/>
              </a:ext>
            </a:extLst>
          </p:cNvPr>
          <p:cNvSpPr txBox="1"/>
          <p:nvPr/>
        </p:nvSpPr>
        <p:spPr>
          <a:xfrm>
            <a:off x="6664701" y="2837894"/>
            <a:ext cx="697413" cy="147752"/>
          </a:xfrm>
          <a:prstGeom prst="rect">
            <a:avLst/>
          </a:prstGeom>
          <a:noFill/>
        </p:spPr>
        <p:txBody>
          <a:bodyPr wrap="square" lIns="0" tIns="0" rIns="0" bIns="0" rtlCol="0">
            <a:noAutofit/>
          </a:bodyPr>
          <a:lstStyle/>
          <a:p>
            <a:pPr marL="0" marR="0" lvl="0" indent="0" algn="l" defTabSz="932597" rtl="0" eaLnBrk="1" fontAlgn="base" latinLnBrk="0" hangingPunct="1">
              <a:lnSpc>
                <a:spcPct val="90000"/>
              </a:lnSpc>
              <a:spcBef>
                <a:spcPct val="0"/>
              </a:spcBef>
              <a:spcAft>
                <a:spcPct val="0"/>
              </a:spcAft>
              <a:buClrTx/>
              <a:buSzTx/>
              <a:buFontTx/>
              <a:buNone/>
              <a:tabLst/>
              <a:defRPr/>
            </a:pPr>
            <a:r>
              <a:rPr kumimoji="0" lang="en-US" sz="1071" b="1"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t>Data plane</a:t>
            </a:r>
          </a:p>
        </p:txBody>
      </p:sp>
      <p:sp>
        <p:nvSpPr>
          <p:cNvPr id="137" name="TextBox 136">
            <a:extLst>
              <a:ext uri="{FF2B5EF4-FFF2-40B4-BE49-F238E27FC236}">
                <a16:creationId xmlns:a16="http://schemas.microsoft.com/office/drawing/2014/main" id="{56105E27-7BA7-4F27-8C5A-CEAAC51CEC97}"/>
              </a:ext>
            </a:extLst>
          </p:cNvPr>
          <p:cNvSpPr txBox="1"/>
          <p:nvPr/>
        </p:nvSpPr>
        <p:spPr>
          <a:xfrm>
            <a:off x="6666638" y="5974331"/>
            <a:ext cx="1839928" cy="142621"/>
          </a:xfrm>
          <a:prstGeom prst="rect">
            <a:avLst/>
          </a:prstGeom>
          <a:noFill/>
        </p:spPr>
        <p:txBody>
          <a:bodyPr wrap="square" lIns="0" tIns="0" rIns="0" bIns="0" rtlCol="0" anchor="t" anchorCtr="0">
            <a:noAutofit/>
          </a:bodyPr>
          <a:lstStyle/>
          <a:p>
            <a:pPr marL="0" marR="0" lvl="0" indent="0" algn="l" defTabSz="932597" rtl="0" eaLnBrk="1" fontAlgn="base" latinLnBrk="0" hangingPunct="1">
              <a:lnSpc>
                <a:spcPct val="90000"/>
              </a:lnSpc>
              <a:spcBef>
                <a:spcPct val="0"/>
              </a:spcBef>
              <a:spcAft>
                <a:spcPct val="0"/>
              </a:spcAft>
              <a:buClrTx/>
              <a:buSzTx/>
              <a:buFontTx/>
              <a:buNone/>
              <a:tabLst/>
              <a:defRPr/>
            </a:pPr>
            <a:r>
              <a:rPr kumimoji="0" lang="en-US" sz="1071" b="1"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Management plane</a:t>
            </a:r>
          </a:p>
        </p:txBody>
      </p:sp>
      <p:sp>
        <p:nvSpPr>
          <p:cNvPr id="138" name="Rectangle: Rounded Corners 106">
            <a:extLst>
              <a:ext uri="{FF2B5EF4-FFF2-40B4-BE49-F238E27FC236}">
                <a16:creationId xmlns:a16="http://schemas.microsoft.com/office/drawing/2014/main" id="{C346B865-DFBB-4ED8-B7B0-6EAB35CA5ADB}"/>
              </a:ext>
            </a:extLst>
          </p:cNvPr>
          <p:cNvSpPr/>
          <p:nvPr/>
        </p:nvSpPr>
        <p:spPr bwMode="auto">
          <a:xfrm>
            <a:off x="6663503" y="3139825"/>
            <a:ext cx="92922" cy="1241844"/>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957D1863-7E2D-4B58-A821-BA21977B91C8}"/>
              </a:ext>
            </a:extLst>
          </p:cNvPr>
          <p:cNvSpPr/>
          <p:nvPr/>
        </p:nvSpPr>
        <p:spPr bwMode="auto">
          <a:xfrm>
            <a:off x="6938467" y="3127932"/>
            <a:ext cx="1172310" cy="499075"/>
          </a:xfrm>
          <a:prstGeom prst="rect">
            <a:avLst/>
          </a:prstGeom>
          <a:solidFill>
            <a:srgbClr val="F2F2F2"/>
          </a:solidFill>
          <a:ln w="22225">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597"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t>Recovery Point Management</a:t>
            </a:r>
          </a:p>
        </p:txBody>
      </p:sp>
      <p:sp>
        <p:nvSpPr>
          <p:cNvPr id="141" name="Rectangle 140">
            <a:extLst>
              <a:ext uri="{FF2B5EF4-FFF2-40B4-BE49-F238E27FC236}">
                <a16:creationId xmlns:a16="http://schemas.microsoft.com/office/drawing/2014/main" id="{4BC5EF96-16EE-45B3-887F-C402C4E980F9}"/>
              </a:ext>
            </a:extLst>
          </p:cNvPr>
          <p:cNvSpPr/>
          <p:nvPr/>
        </p:nvSpPr>
        <p:spPr bwMode="auto">
          <a:xfrm>
            <a:off x="6954965" y="3882594"/>
            <a:ext cx="1172310" cy="499075"/>
          </a:xfrm>
          <a:prstGeom prst="rect">
            <a:avLst/>
          </a:prstGeom>
          <a:solidFill>
            <a:srgbClr val="F2F2F2"/>
          </a:solidFill>
          <a:ln w="22225">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597" rtl="0" eaLnBrk="1" fontAlgn="base" latinLnBrk="0" hangingPunct="1">
              <a:lnSpc>
                <a:spcPct val="90000"/>
              </a:lnSpc>
              <a:spcBef>
                <a:spcPct val="0"/>
              </a:spcBef>
              <a:spcAft>
                <a:spcPct val="0"/>
              </a:spcAft>
              <a:buClrTx/>
              <a:buSzTx/>
              <a:buFontTx/>
              <a:buNone/>
              <a:tabLst/>
              <a:defRPr/>
            </a:pPr>
            <a:r>
              <a:rPr kumimoji="0" lang="en-US" sz="1071" b="0"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t>Storage Management</a:t>
            </a:r>
          </a:p>
        </p:txBody>
      </p:sp>
      <p:sp>
        <p:nvSpPr>
          <p:cNvPr id="142" name="Rectangle: Rounded Corners 109">
            <a:extLst>
              <a:ext uri="{FF2B5EF4-FFF2-40B4-BE49-F238E27FC236}">
                <a16:creationId xmlns:a16="http://schemas.microsoft.com/office/drawing/2014/main" id="{69154E84-F99B-4059-BBBB-355B9F688C08}"/>
              </a:ext>
            </a:extLst>
          </p:cNvPr>
          <p:cNvSpPr/>
          <p:nvPr/>
        </p:nvSpPr>
        <p:spPr bwMode="auto">
          <a:xfrm>
            <a:off x="6658371" y="4667020"/>
            <a:ext cx="101713" cy="110830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6FB73791-7A3E-445E-8CE8-2C14A0EA830C}"/>
              </a:ext>
            </a:extLst>
          </p:cNvPr>
          <p:cNvSpPr/>
          <p:nvPr/>
        </p:nvSpPr>
        <p:spPr bwMode="auto">
          <a:xfrm>
            <a:off x="9480699" y="3127932"/>
            <a:ext cx="1172310" cy="499075"/>
          </a:xfrm>
          <a:prstGeom prst="rect">
            <a:avLst/>
          </a:prstGeom>
          <a:solidFill>
            <a:srgbClr val="F2F2F2"/>
          </a:solidFill>
          <a:ln w="22225">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597" rtl="0" eaLnBrk="1" fontAlgn="base" latinLnBrk="0" hangingPunct="1">
              <a:lnSpc>
                <a:spcPct val="90000"/>
              </a:lnSpc>
              <a:spcBef>
                <a:spcPct val="0"/>
              </a:spcBef>
              <a:spcAft>
                <a:spcPct val="0"/>
              </a:spcAft>
              <a:buClrTx/>
              <a:buSzTx/>
              <a:buFontTx/>
              <a:buNone/>
              <a:tabLst/>
              <a:defRPr/>
            </a:pPr>
            <a:r>
              <a:rPr kumimoji="0" lang="en-US" sz="1071" b="0"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t>Data Pruning</a:t>
            </a:r>
          </a:p>
        </p:txBody>
      </p:sp>
      <p:sp>
        <p:nvSpPr>
          <p:cNvPr id="144" name="Rectangle 143">
            <a:extLst>
              <a:ext uri="{FF2B5EF4-FFF2-40B4-BE49-F238E27FC236}">
                <a16:creationId xmlns:a16="http://schemas.microsoft.com/office/drawing/2014/main" id="{E9DE98BB-010F-4B7A-8112-AC2203640D64}"/>
              </a:ext>
            </a:extLst>
          </p:cNvPr>
          <p:cNvSpPr/>
          <p:nvPr/>
        </p:nvSpPr>
        <p:spPr bwMode="auto">
          <a:xfrm>
            <a:off x="9487398" y="3849938"/>
            <a:ext cx="1172310" cy="499075"/>
          </a:xfrm>
          <a:prstGeom prst="rect">
            <a:avLst/>
          </a:prstGeom>
          <a:solidFill>
            <a:srgbClr val="F2F2F2"/>
          </a:solidFill>
          <a:ln w="22225">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597" rtl="0" eaLnBrk="1" fontAlgn="base" latinLnBrk="0" hangingPunct="1">
              <a:lnSpc>
                <a:spcPct val="90000"/>
              </a:lnSpc>
              <a:spcBef>
                <a:spcPct val="0"/>
              </a:spcBef>
              <a:spcAft>
                <a:spcPct val="0"/>
              </a:spcAft>
              <a:buClrTx/>
              <a:buSzTx/>
              <a:buFontTx/>
              <a:buNone/>
              <a:tabLst/>
              <a:defRPr/>
            </a:pPr>
            <a:r>
              <a:rPr kumimoji="0" lang="en-US" sz="1071" b="0"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t>Data Packing </a:t>
            </a:r>
          </a:p>
        </p:txBody>
      </p:sp>
      <p:sp>
        <p:nvSpPr>
          <p:cNvPr id="145" name="Rectangle 144">
            <a:extLst>
              <a:ext uri="{FF2B5EF4-FFF2-40B4-BE49-F238E27FC236}">
                <a16:creationId xmlns:a16="http://schemas.microsoft.com/office/drawing/2014/main" id="{C17FAE0D-A9AB-43CB-8745-E127FCB756F7}"/>
              </a:ext>
            </a:extLst>
          </p:cNvPr>
          <p:cNvSpPr/>
          <p:nvPr/>
        </p:nvSpPr>
        <p:spPr bwMode="auto">
          <a:xfrm>
            <a:off x="7513034" y="3089478"/>
            <a:ext cx="2666107" cy="1364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D8BB650A-2CAB-41A2-B3AD-020E31638D9C}"/>
              </a:ext>
            </a:extLst>
          </p:cNvPr>
          <p:cNvSpPr/>
          <p:nvPr/>
        </p:nvSpPr>
        <p:spPr bwMode="auto">
          <a:xfrm>
            <a:off x="6867945" y="4722470"/>
            <a:ext cx="1250128" cy="956373"/>
          </a:xfrm>
          <a:prstGeom prst="rect">
            <a:avLst/>
          </a:prstGeom>
          <a:solidFill>
            <a:srgbClr val="F2F2F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597" rtl="0" eaLnBrk="1" fontAlgn="base" latinLnBrk="0" hangingPunct="1">
              <a:lnSpc>
                <a:spcPct val="90000"/>
              </a:lnSpc>
              <a:spcBef>
                <a:spcPct val="0"/>
              </a:spcBef>
              <a:spcAft>
                <a:spcPct val="0"/>
              </a:spcAft>
              <a:buClrTx/>
              <a:buSzTx/>
              <a:buFontTx/>
              <a:buNone/>
              <a:tabLst/>
              <a:defRPr/>
            </a:pPr>
            <a:r>
              <a:rPr kumimoji="0" lang="en-US" sz="1071"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Authentication </a:t>
            </a:r>
          </a:p>
        </p:txBody>
      </p:sp>
      <p:sp>
        <p:nvSpPr>
          <p:cNvPr id="147" name="Rectangle 146">
            <a:extLst>
              <a:ext uri="{FF2B5EF4-FFF2-40B4-BE49-F238E27FC236}">
                <a16:creationId xmlns:a16="http://schemas.microsoft.com/office/drawing/2014/main" id="{E4F45473-3942-4EFE-8F59-5FFB225E7FD5}"/>
              </a:ext>
            </a:extLst>
          </p:cNvPr>
          <p:cNvSpPr/>
          <p:nvPr/>
        </p:nvSpPr>
        <p:spPr bwMode="auto">
          <a:xfrm>
            <a:off x="8243531" y="4742852"/>
            <a:ext cx="1181844" cy="424391"/>
          </a:xfrm>
          <a:prstGeom prst="rect">
            <a:avLst/>
          </a:prstGeom>
          <a:solidFill>
            <a:srgbClr val="F2F2F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597" rtl="0" eaLnBrk="1" fontAlgn="base" latinLnBrk="0" hangingPunct="1">
              <a:lnSpc>
                <a:spcPct val="90000"/>
              </a:lnSpc>
              <a:spcBef>
                <a:spcPct val="0"/>
              </a:spcBef>
              <a:spcAft>
                <a:spcPct val="0"/>
              </a:spcAft>
              <a:buClrTx/>
              <a:buSzTx/>
              <a:buFontTx/>
              <a:buNone/>
              <a:tabLst/>
              <a:defRPr/>
            </a:pPr>
            <a:r>
              <a:rPr kumimoji="0" lang="en-US" sz="1071"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Policy Management</a:t>
            </a:r>
          </a:p>
        </p:txBody>
      </p:sp>
      <p:sp>
        <p:nvSpPr>
          <p:cNvPr id="148" name="Rectangle 147">
            <a:extLst>
              <a:ext uri="{FF2B5EF4-FFF2-40B4-BE49-F238E27FC236}">
                <a16:creationId xmlns:a16="http://schemas.microsoft.com/office/drawing/2014/main" id="{88B0758C-C5EA-4F6A-BFB1-82160E3A4489}"/>
              </a:ext>
            </a:extLst>
          </p:cNvPr>
          <p:cNvSpPr/>
          <p:nvPr/>
        </p:nvSpPr>
        <p:spPr bwMode="auto">
          <a:xfrm>
            <a:off x="8243532" y="5240778"/>
            <a:ext cx="1181844" cy="448723"/>
          </a:xfrm>
          <a:prstGeom prst="rect">
            <a:avLst/>
          </a:prstGeom>
          <a:solidFill>
            <a:srgbClr val="F2F2F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597" rtl="0" eaLnBrk="1" fontAlgn="base" latinLnBrk="0" hangingPunct="1">
              <a:lnSpc>
                <a:spcPct val="90000"/>
              </a:lnSpc>
              <a:spcBef>
                <a:spcPct val="0"/>
              </a:spcBef>
              <a:spcAft>
                <a:spcPct val="0"/>
              </a:spcAft>
              <a:buClrTx/>
              <a:buSzTx/>
              <a:buFontTx/>
              <a:buNone/>
              <a:tabLst/>
              <a:defRPr/>
            </a:pPr>
            <a:r>
              <a:rPr kumimoji="0" lang="en-US" sz="1071"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Access Control</a:t>
            </a:r>
          </a:p>
        </p:txBody>
      </p:sp>
      <p:sp>
        <p:nvSpPr>
          <p:cNvPr id="149" name="Rectangle 148">
            <a:extLst>
              <a:ext uri="{FF2B5EF4-FFF2-40B4-BE49-F238E27FC236}">
                <a16:creationId xmlns:a16="http://schemas.microsoft.com/office/drawing/2014/main" id="{1BCD33D5-4CFC-496E-8768-694A295CD024}"/>
              </a:ext>
            </a:extLst>
          </p:cNvPr>
          <p:cNvSpPr/>
          <p:nvPr/>
        </p:nvSpPr>
        <p:spPr bwMode="auto">
          <a:xfrm>
            <a:off x="9544098" y="4722469"/>
            <a:ext cx="1307302" cy="992358"/>
          </a:xfrm>
          <a:prstGeom prst="rect">
            <a:avLst/>
          </a:prstGeom>
          <a:solidFill>
            <a:srgbClr val="F2F2F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597" rtl="0" eaLnBrk="1" fontAlgn="base" latinLnBrk="0" hangingPunct="1">
              <a:lnSpc>
                <a:spcPct val="90000"/>
              </a:lnSpc>
              <a:spcBef>
                <a:spcPct val="0"/>
              </a:spcBef>
              <a:spcAft>
                <a:spcPct val="0"/>
              </a:spcAft>
              <a:buClrTx/>
              <a:buSzTx/>
              <a:buFontTx/>
              <a:buNone/>
              <a:tabLst/>
              <a:defRPr/>
            </a:pPr>
            <a:r>
              <a:rPr kumimoji="0" lang="en-US" sz="1071"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Monitoring </a:t>
            </a:r>
          </a:p>
          <a:p>
            <a:pPr marL="0" marR="0" lvl="0" indent="0" algn="ctr" defTabSz="932597" rtl="0" eaLnBrk="1" fontAlgn="base" latinLnBrk="0" hangingPunct="1">
              <a:lnSpc>
                <a:spcPct val="90000"/>
              </a:lnSpc>
              <a:spcBef>
                <a:spcPct val="0"/>
              </a:spcBef>
              <a:spcAft>
                <a:spcPct val="0"/>
              </a:spcAft>
              <a:buClrTx/>
              <a:buSzTx/>
              <a:buFontTx/>
              <a:buNone/>
              <a:tabLst/>
              <a:defRPr/>
            </a:pPr>
            <a:r>
              <a:rPr kumimoji="0" lang="en-US" sz="1071"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&amp;</a:t>
            </a:r>
          </a:p>
          <a:p>
            <a:pPr marL="0" marR="0" lvl="0" indent="0" algn="ctr" defTabSz="932597" rtl="0" eaLnBrk="1" fontAlgn="base" latinLnBrk="0" hangingPunct="1">
              <a:lnSpc>
                <a:spcPct val="90000"/>
              </a:lnSpc>
              <a:spcBef>
                <a:spcPct val="0"/>
              </a:spcBef>
              <a:spcAft>
                <a:spcPct val="0"/>
              </a:spcAft>
              <a:buClrTx/>
              <a:buSzTx/>
              <a:buFontTx/>
              <a:buNone/>
              <a:tabLst/>
              <a:defRPr/>
            </a:pPr>
            <a:r>
              <a:rPr kumimoji="0" lang="en-US" sz="1071"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Reporting</a:t>
            </a:r>
          </a:p>
        </p:txBody>
      </p:sp>
      <p:cxnSp>
        <p:nvCxnSpPr>
          <p:cNvPr id="150" name="Straight Connector 149">
            <a:extLst>
              <a:ext uri="{FF2B5EF4-FFF2-40B4-BE49-F238E27FC236}">
                <a16:creationId xmlns:a16="http://schemas.microsoft.com/office/drawing/2014/main" id="{822A9295-8859-41F6-A80C-F0CC0D2DE8A5}"/>
              </a:ext>
            </a:extLst>
          </p:cNvPr>
          <p:cNvCxnSpPr>
            <a:cxnSpLocks/>
          </p:cNvCxnSpPr>
          <p:nvPr/>
        </p:nvCxnSpPr>
        <p:spPr>
          <a:xfrm>
            <a:off x="8110778" y="3377470"/>
            <a:ext cx="322376" cy="167160"/>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3529006-4B32-4DB7-BE63-79E6F5B62B88}"/>
              </a:ext>
            </a:extLst>
          </p:cNvPr>
          <p:cNvCxnSpPr>
            <a:cxnSpLocks/>
          </p:cNvCxnSpPr>
          <p:nvPr/>
        </p:nvCxnSpPr>
        <p:spPr>
          <a:xfrm flipV="1">
            <a:off x="8133942" y="3967834"/>
            <a:ext cx="299212" cy="161353"/>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EF43BC8-9CDA-40CD-9B25-D0BE8D1E8FC0}"/>
              </a:ext>
            </a:extLst>
          </p:cNvPr>
          <p:cNvCxnSpPr>
            <a:cxnSpLocks/>
          </p:cNvCxnSpPr>
          <p:nvPr/>
        </p:nvCxnSpPr>
        <p:spPr>
          <a:xfrm flipV="1">
            <a:off x="9076984" y="3362772"/>
            <a:ext cx="407095" cy="260509"/>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84706C8-735D-4FDE-AE90-C0F04C3A8720}"/>
              </a:ext>
            </a:extLst>
          </p:cNvPr>
          <p:cNvCxnSpPr>
            <a:cxnSpLocks/>
          </p:cNvCxnSpPr>
          <p:nvPr/>
        </p:nvCxnSpPr>
        <p:spPr>
          <a:xfrm>
            <a:off x="9199891" y="3967835"/>
            <a:ext cx="283672" cy="149211"/>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54" name="Picture 153">
            <a:extLst>
              <a:ext uri="{FF2B5EF4-FFF2-40B4-BE49-F238E27FC236}">
                <a16:creationId xmlns:a16="http://schemas.microsoft.com/office/drawing/2014/main" id="{3E68AFAB-6245-49D7-BD14-D33F74D07778}"/>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499358" y="3553629"/>
            <a:ext cx="578422" cy="608984"/>
          </a:xfrm>
          <a:prstGeom prst="rect">
            <a:avLst/>
          </a:prstGeom>
        </p:spPr>
      </p:pic>
      <p:cxnSp>
        <p:nvCxnSpPr>
          <p:cNvPr id="155" name="Straight Arrow Connector 154">
            <a:extLst>
              <a:ext uri="{FF2B5EF4-FFF2-40B4-BE49-F238E27FC236}">
                <a16:creationId xmlns:a16="http://schemas.microsoft.com/office/drawing/2014/main" id="{A27D980A-E358-463F-AC04-E7B4BBFEB779}"/>
              </a:ext>
            </a:extLst>
          </p:cNvPr>
          <p:cNvCxnSpPr>
            <a:cxnSpLocks/>
          </p:cNvCxnSpPr>
          <p:nvPr/>
        </p:nvCxnSpPr>
        <p:spPr>
          <a:xfrm>
            <a:off x="4793412" y="5556369"/>
            <a:ext cx="1139356" cy="0"/>
          </a:xfrm>
          <a:prstGeom prst="straightConnector1">
            <a:avLst/>
          </a:prstGeom>
          <a:ln w="22225"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B67A0681-A43D-4020-A978-071EFF671A46}"/>
              </a:ext>
            </a:extLst>
          </p:cNvPr>
          <p:cNvGrpSpPr/>
          <p:nvPr/>
        </p:nvGrpSpPr>
        <p:grpSpPr>
          <a:xfrm>
            <a:off x="4074765" y="2715239"/>
            <a:ext cx="646687" cy="506164"/>
            <a:chOff x="4693399" y="2867838"/>
            <a:chExt cx="818934" cy="640982"/>
          </a:xfrm>
        </p:grpSpPr>
        <p:sp>
          <p:nvSpPr>
            <p:cNvPr id="157" name="Freeform 21">
              <a:extLst>
                <a:ext uri="{FF2B5EF4-FFF2-40B4-BE49-F238E27FC236}">
                  <a16:creationId xmlns:a16="http://schemas.microsoft.com/office/drawing/2014/main" id="{53D315D9-D22F-4811-B396-D7D4FCB44BA4}"/>
                </a:ext>
              </a:extLst>
            </p:cNvPr>
            <p:cNvSpPr>
              <a:spLocks noEditPoints="1"/>
            </p:cNvSpPr>
            <p:nvPr/>
          </p:nvSpPr>
          <p:spPr bwMode="auto">
            <a:xfrm>
              <a:off x="4693399" y="2867838"/>
              <a:ext cx="818934" cy="640982"/>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pic>
          <p:nvPicPr>
            <p:cNvPr id="158" name="Picture 157">
              <a:extLst>
                <a:ext uri="{FF2B5EF4-FFF2-40B4-BE49-F238E27FC236}">
                  <a16:creationId xmlns:a16="http://schemas.microsoft.com/office/drawing/2014/main" id="{BC46940B-DFBB-428F-BFFA-873AACFC47B3}"/>
                </a:ext>
              </a:extLst>
            </p:cNvPr>
            <p:cNvPicPr>
              <a:picLocks noChangeAspect="1"/>
            </p:cNvPicPr>
            <p:nvPr/>
          </p:nvPicPr>
          <p:blipFill>
            <a:blip r:embed="rId6"/>
            <a:stretch>
              <a:fillRect/>
            </a:stretch>
          </p:blipFill>
          <p:spPr>
            <a:xfrm>
              <a:off x="4945257" y="2953439"/>
              <a:ext cx="358698" cy="391382"/>
            </a:xfrm>
            <a:prstGeom prst="rect">
              <a:avLst/>
            </a:prstGeom>
          </p:spPr>
        </p:pic>
      </p:grpSp>
      <p:grpSp>
        <p:nvGrpSpPr>
          <p:cNvPr id="159" name="Group 158">
            <a:extLst>
              <a:ext uri="{FF2B5EF4-FFF2-40B4-BE49-F238E27FC236}">
                <a16:creationId xmlns:a16="http://schemas.microsoft.com/office/drawing/2014/main" id="{6EC04EBE-2415-4CB8-8C42-07CBE684C474}"/>
              </a:ext>
            </a:extLst>
          </p:cNvPr>
          <p:cNvGrpSpPr/>
          <p:nvPr/>
        </p:nvGrpSpPr>
        <p:grpSpPr>
          <a:xfrm>
            <a:off x="4074004" y="4010300"/>
            <a:ext cx="668684" cy="507645"/>
            <a:chOff x="3686176" y="4067176"/>
            <a:chExt cx="1298575" cy="985838"/>
          </a:xfrm>
          <a:solidFill>
            <a:schemeClr val="bg1">
              <a:lumMod val="50000"/>
            </a:schemeClr>
          </a:solidFill>
        </p:grpSpPr>
        <p:sp>
          <p:nvSpPr>
            <p:cNvPr id="160" name="Freeform 5">
              <a:extLst>
                <a:ext uri="{FF2B5EF4-FFF2-40B4-BE49-F238E27FC236}">
                  <a16:creationId xmlns:a16="http://schemas.microsoft.com/office/drawing/2014/main" id="{22154682-995F-4E44-A0F4-5F389F6A18A4}"/>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1" name="Freeform 6">
              <a:extLst>
                <a:ext uri="{FF2B5EF4-FFF2-40B4-BE49-F238E27FC236}">
                  <a16:creationId xmlns:a16="http://schemas.microsoft.com/office/drawing/2014/main" id="{38463965-78A2-4D70-B50A-0896B422281B}"/>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2" name="Freeform 7">
              <a:extLst>
                <a:ext uri="{FF2B5EF4-FFF2-40B4-BE49-F238E27FC236}">
                  <a16:creationId xmlns:a16="http://schemas.microsoft.com/office/drawing/2014/main" id="{993A9E10-439C-4998-9794-1164C5B9219F}"/>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63" name="Straight Connector 162">
            <a:extLst>
              <a:ext uri="{FF2B5EF4-FFF2-40B4-BE49-F238E27FC236}">
                <a16:creationId xmlns:a16="http://schemas.microsoft.com/office/drawing/2014/main" id="{85DFBC26-F6ED-4262-8EC8-CEA29455E687}"/>
              </a:ext>
            </a:extLst>
          </p:cNvPr>
          <p:cNvCxnSpPr/>
          <p:nvPr/>
        </p:nvCxnSpPr>
        <p:spPr>
          <a:xfrm flipH="1">
            <a:off x="3537118" y="2241413"/>
            <a:ext cx="1778673" cy="0"/>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92BDC2-6DDF-4551-B072-60309D4CE9CF}"/>
              </a:ext>
            </a:extLst>
          </p:cNvPr>
          <p:cNvCxnSpPr>
            <a:cxnSpLocks/>
          </p:cNvCxnSpPr>
          <p:nvPr/>
        </p:nvCxnSpPr>
        <p:spPr>
          <a:xfrm>
            <a:off x="3543594" y="2241413"/>
            <a:ext cx="0" cy="4039629"/>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DAEAAD6-7D1B-439A-8F79-DE00561D76C8}"/>
              </a:ext>
            </a:extLst>
          </p:cNvPr>
          <p:cNvCxnSpPr/>
          <p:nvPr/>
        </p:nvCxnSpPr>
        <p:spPr>
          <a:xfrm flipH="1">
            <a:off x="3527779" y="6282321"/>
            <a:ext cx="1778673" cy="0"/>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DE7857A-467F-4038-9A75-C9A87ECD2A7C}"/>
              </a:ext>
            </a:extLst>
          </p:cNvPr>
          <p:cNvCxnSpPr>
            <a:cxnSpLocks/>
          </p:cNvCxnSpPr>
          <p:nvPr/>
        </p:nvCxnSpPr>
        <p:spPr>
          <a:xfrm>
            <a:off x="5306451" y="2232700"/>
            <a:ext cx="0" cy="475396"/>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48EE1CD-277C-4D48-AA13-532BB03A654B}"/>
              </a:ext>
            </a:extLst>
          </p:cNvPr>
          <p:cNvGrpSpPr/>
          <p:nvPr/>
        </p:nvGrpSpPr>
        <p:grpSpPr>
          <a:xfrm>
            <a:off x="4742688" y="2810463"/>
            <a:ext cx="1179878" cy="650950"/>
            <a:chOff x="5477041" y="3099197"/>
            <a:chExt cx="1156848" cy="638244"/>
          </a:xfrm>
        </p:grpSpPr>
        <p:cxnSp>
          <p:nvCxnSpPr>
            <p:cNvPr id="168" name="Straight Arrow Connector 167">
              <a:extLst>
                <a:ext uri="{FF2B5EF4-FFF2-40B4-BE49-F238E27FC236}">
                  <a16:creationId xmlns:a16="http://schemas.microsoft.com/office/drawing/2014/main" id="{74A60958-B766-493F-9015-161A578E4D84}"/>
                </a:ext>
              </a:extLst>
            </p:cNvPr>
            <p:cNvCxnSpPr>
              <a:cxnSpLocks/>
            </p:cNvCxnSpPr>
            <p:nvPr/>
          </p:nvCxnSpPr>
          <p:spPr>
            <a:xfrm>
              <a:off x="6292707" y="3237002"/>
              <a:ext cx="341182" cy="0"/>
            </a:xfrm>
            <a:prstGeom prst="straightConnector1">
              <a:avLst/>
            </a:prstGeom>
            <a:ln w="22225"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9571B18D-A5AA-4162-9551-FD054959B1B7}"/>
                </a:ext>
              </a:extLst>
            </p:cNvPr>
            <p:cNvSpPr txBox="1"/>
            <p:nvPr/>
          </p:nvSpPr>
          <p:spPr>
            <a:xfrm>
              <a:off x="5818429" y="3442771"/>
              <a:ext cx="686892" cy="294670"/>
            </a:xfrm>
            <a:prstGeom prst="rect">
              <a:avLst/>
            </a:prstGeom>
            <a:noFill/>
          </p:spPr>
          <p:txBody>
            <a:bodyPr wrap="square" lIns="0" tIns="0" rIns="0" bIns="0" rtlCol="0">
              <a:noAutofit/>
            </a:bodyPr>
            <a:lstStyle/>
            <a:p>
              <a:pPr marL="0" marR="0" lvl="0" indent="0" algn="l" defTabSz="932597" rtl="0" eaLnBrk="1" fontAlgn="base" latinLnBrk="0" hangingPunct="1">
                <a:lnSpc>
                  <a:spcPct val="90000"/>
                </a:lnSpc>
                <a:spcBef>
                  <a:spcPct val="0"/>
                </a:spcBef>
                <a:spcAft>
                  <a:spcPct val="0"/>
                </a:spcAft>
                <a:buClrTx/>
                <a:buSzTx/>
                <a:buFontTx/>
                <a:buNone/>
                <a:tabLst/>
                <a:defRPr/>
              </a:pPr>
              <a:r>
                <a:rPr kumimoji="0" lang="en-US" sz="1071" b="1"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t>Backup</a:t>
              </a:r>
              <a:br>
                <a:rPr kumimoji="0" lang="en-US" sz="1071" b="1"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71" b="1"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t>extension</a:t>
              </a:r>
            </a:p>
          </p:txBody>
        </p:sp>
        <p:sp>
          <p:nvSpPr>
            <p:cNvPr id="170" name="Freeform 9">
              <a:extLst>
                <a:ext uri="{FF2B5EF4-FFF2-40B4-BE49-F238E27FC236}">
                  <a16:creationId xmlns:a16="http://schemas.microsoft.com/office/drawing/2014/main" id="{96E4BFF1-139B-4B0C-AECE-57724A7CAC60}"/>
                </a:ext>
              </a:extLst>
            </p:cNvPr>
            <p:cNvSpPr>
              <a:spLocks noChangeAspect="1" noEditPoints="1"/>
            </p:cNvSpPr>
            <p:nvPr/>
          </p:nvSpPr>
          <p:spPr bwMode="black">
            <a:xfrm>
              <a:off x="5814385" y="3099197"/>
              <a:ext cx="366128" cy="29686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1"/>
            </a:solidFill>
            <a:ln>
              <a:noFill/>
            </a:ln>
          </p:spPr>
          <p:txBody>
            <a:bodyPr vert="horz" wrap="square" lIns="89629" tIns="44815" rIns="89629" bIns="44815"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71" name="Straight Arrow Connector 170">
              <a:extLst>
                <a:ext uri="{FF2B5EF4-FFF2-40B4-BE49-F238E27FC236}">
                  <a16:creationId xmlns:a16="http://schemas.microsoft.com/office/drawing/2014/main" id="{496BED77-EC43-4F69-A98B-4B049DD35E08}"/>
                </a:ext>
              </a:extLst>
            </p:cNvPr>
            <p:cNvCxnSpPr>
              <a:cxnSpLocks/>
            </p:cNvCxnSpPr>
            <p:nvPr/>
          </p:nvCxnSpPr>
          <p:spPr>
            <a:xfrm>
              <a:off x="5477041" y="3237002"/>
              <a:ext cx="285584" cy="0"/>
            </a:xfrm>
            <a:prstGeom prst="straightConnector1">
              <a:avLst/>
            </a:prstGeom>
            <a:ln w="22225" cap="rnd">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23BD37EE-28CF-437D-8BCF-1B75161D3A5F}"/>
              </a:ext>
            </a:extLst>
          </p:cNvPr>
          <p:cNvGrpSpPr/>
          <p:nvPr/>
        </p:nvGrpSpPr>
        <p:grpSpPr>
          <a:xfrm>
            <a:off x="4742688" y="4076342"/>
            <a:ext cx="1179878" cy="650950"/>
            <a:chOff x="5477041" y="3099197"/>
            <a:chExt cx="1156848" cy="638244"/>
          </a:xfrm>
        </p:grpSpPr>
        <p:cxnSp>
          <p:nvCxnSpPr>
            <p:cNvPr id="173" name="Straight Arrow Connector 172">
              <a:extLst>
                <a:ext uri="{FF2B5EF4-FFF2-40B4-BE49-F238E27FC236}">
                  <a16:creationId xmlns:a16="http://schemas.microsoft.com/office/drawing/2014/main" id="{4385F4F1-5EC8-47E0-AEB2-B19B64179C6B}"/>
                </a:ext>
              </a:extLst>
            </p:cNvPr>
            <p:cNvCxnSpPr>
              <a:cxnSpLocks/>
            </p:cNvCxnSpPr>
            <p:nvPr/>
          </p:nvCxnSpPr>
          <p:spPr>
            <a:xfrm>
              <a:off x="6292707" y="3237002"/>
              <a:ext cx="341182" cy="0"/>
            </a:xfrm>
            <a:prstGeom prst="straightConnector1">
              <a:avLst/>
            </a:prstGeom>
            <a:ln w="22225"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0ADFC6E9-3D6D-42C3-8989-36412BBA1065}"/>
                </a:ext>
              </a:extLst>
            </p:cNvPr>
            <p:cNvSpPr txBox="1"/>
            <p:nvPr/>
          </p:nvSpPr>
          <p:spPr>
            <a:xfrm>
              <a:off x="5818429" y="3442771"/>
              <a:ext cx="686892" cy="294670"/>
            </a:xfrm>
            <a:prstGeom prst="rect">
              <a:avLst/>
            </a:prstGeom>
            <a:noFill/>
          </p:spPr>
          <p:txBody>
            <a:bodyPr wrap="square" lIns="0" tIns="0" rIns="0" bIns="0" rtlCol="0">
              <a:noAutofit/>
            </a:bodyPr>
            <a:lstStyle/>
            <a:p>
              <a:pPr marL="0" marR="0" lvl="0" indent="0" algn="l" defTabSz="932597" rtl="0" eaLnBrk="1" fontAlgn="base" latinLnBrk="0" hangingPunct="1">
                <a:lnSpc>
                  <a:spcPct val="90000"/>
                </a:lnSpc>
                <a:spcBef>
                  <a:spcPct val="0"/>
                </a:spcBef>
                <a:spcAft>
                  <a:spcPct val="0"/>
                </a:spcAft>
                <a:buClrTx/>
                <a:buSzTx/>
                <a:buFontTx/>
                <a:buNone/>
                <a:tabLst/>
                <a:defRPr/>
              </a:pPr>
              <a:r>
                <a:rPr kumimoji="0" lang="en-US" sz="1071" b="1"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t>Backup</a:t>
              </a:r>
              <a:br>
                <a:rPr kumimoji="0" lang="en-US" sz="1071" b="1"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71" b="1" i="0" u="none" strike="noStrike" kern="1200" cap="none" spc="0" normalizeH="0" baseline="0" noProof="0">
                  <a:ln>
                    <a:noFill/>
                  </a:ln>
                  <a:solidFill>
                    <a:srgbClr val="0072C6"/>
                  </a:solidFill>
                  <a:effectLst/>
                  <a:uLnTx/>
                  <a:uFillTx/>
                  <a:latin typeface="Segoe UI" panose="020B0502040204020203" pitchFamily="34" charset="0"/>
                  <a:ea typeface="Segoe UI" panose="020B0502040204020203" pitchFamily="34" charset="0"/>
                  <a:cs typeface="Segoe UI" panose="020B0502040204020203" pitchFamily="34" charset="0"/>
                </a:rPr>
                <a:t>extension</a:t>
              </a:r>
            </a:p>
          </p:txBody>
        </p:sp>
        <p:sp>
          <p:nvSpPr>
            <p:cNvPr id="175" name="Freeform 9">
              <a:extLst>
                <a:ext uri="{FF2B5EF4-FFF2-40B4-BE49-F238E27FC236}">
                  <a16:creationId xmlns:a16="http://schemas.microsoft.com/office/drawing/2014/main" id="{E6134C2E-0B19-41D9-A5F3-CD85677B2D1C}"/>
                </a:ext>
              </a:extLst>
            </p:cNvPr>
            <p:cNvSpPr>
              <a:spLocks noChangeAspect="1" noEditPoints="1"/>
            </p:cNvSpPr>
            <p:nvPr/>
          </p:nvSpPr>
          <p:spPr bwMode="black">
            <a:xfrm>
              <a:off x="5814385" y="3099197"/>
              <a:ext cx="366128" cy="29686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1"/>
            </a:solidFill>
            <a:ln>
              <a:noFill/>
            </a:ln>
          </p:spPr>
          <p:txBody>
            <a:bodyPr vert="horz" wrap="square" lIns="89629" tIns="44815" rIns="89629" bIns="44815"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76" name="Straight Arrow Connector 175">
              <a:extLst>
                <a:ext uri="{FF2B5EF4-FFF2-40B4-BE49-F238E27FC236}">
                  <a16:creationId xmlns:a16="http://schemas.microsoft.com/office/drawing/2014/main" id="{B7CDC657-E60C-4C67-8B63-D0D1D8197594}"/>
                </a:ext>
              </a:extLst>
            </p:cNvPr>
            <p:cNvCxnSpPr>
              <a:cxnSpLocks/>
            </p:cNvCxnSpPr>
            <p:nvPr/>
          </p:nvCxnSpPr>
          <p:spPr>
            <a:xfrm>
              <a:off x="5477041" y="3237002"/>
              <a:ext cx="285584" cy="0"/>
            </a:xfrm>
            <a:prstGeom prst="straightConnector1">
              <a:avLst/>
            </a:prstGeom>
            <a:ln w="22225" cap="rnd">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7" name="Straight Connector 176">
            <a:extLst>
              <a:ext uri="{FF2B5EF4-FFF2-40B4-BE49-F238E27FC236}">
                <a16:creationId xmlns:a16="http://schemas.microsoft.com/office/drawing/2014/main" id="{18ACEA0A-6B87-4661-A60B-CC7BB03C7591}"/>
              </a:ext>
            </a:extLst>
          </p:cNvPr>
          <p:cNvCxnSpPr>
            <a:cxnSpLocks/>
          </p:cNvCxnSpPr>
          <p:nvPr/>
        </p:nvCxnSpPr>
        <p:spPr>
          <a:xfrm>
            <a:off x="5306451" y="3523048"/>
            <a:ext cx="0" cy="475396"/>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72E9498-1653-4CA0-8716-A9FB8AE4E7EE}"/>
              </a:ext>
            </a:extLst>
          </p:cNvPr>
          <p:cNvCxnSpPr>
            <a:cxnSpLocks/>
          </p:cNvCxnSpPr>
          <p:nvPr/>
        </p:nvCxnSpPr>
        <p:spPr>
          <a:xfrm>
            <a:off x="5306451" y="4841800"/>
            <a:ext cx="0" cy="475396"/>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751D8AF-F760-48FC-8AFF-DE600E1878C1}"/>
              </a:ext>
            </a:extLst>
          </p:cNvPr>
          <p:cNvCxnSpPr>
            <a:cxnSpLocks/>
          </p:cNvCxnSpPr>
          <p:nvPr/>
        </p:nvCxnSpPr>
        <p:spPr>
          <a:xfrm>
            <a:off x="5306451" y="5805647"/>
            <a:ext cx="0" cy="475396"/>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56AF1644-C604-414F-935F-E100267E2EDA}"/>
              </a:ext>
            </a:extLst>
          </p:cNvPr>
          <p:cNvGrpSpPr/>
          <p:nvPr/>
        </p:nvGrpSpPr>
        <p:grpSpPr>
          <a:xfrm>
            <a:off x="4131549" y="5314340"/>
            <a:ext cx="565411" cy="491307"/>
            <a:chOff x="2374900" y="4881562"/>
            <a:chExt cx="1865313" cy="1620838"/>
          </a:xfrm>
          <a:solidFill>
            <a:schemeClr val="accent1"/>
          </a:solidFill>
        </p:grpSpPr>
        <p:sp>
          <p:nvSpPr>
            <p:cNvPr id="181" name="Freeform 12">
              <a:extLst>
                <a:ext uri="{FF2B5EF4-FFF2-40B4-BE49-F238E27FC236}">
                  <a16:creationId xmlns:a16="http://schemas.microsoft.com/office/drawing/2014/main" id="{10EE03FD-E974-460F-9E3B-2269C173A845}"/>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2" name="Freeform 13">
              <a:extLst>
                <a:ext uri="{FF2B5EF4-FFF2-40B4-BE49-F238E27FC236}">
                  <a16:creationId xmlns:a16="http://schemas.microsoft.com/office/drawing/2014/main" id="{FC9B2038-53CD-40B6-8A78-D62576935A63}"/>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3" name="Freeform 14">
              <a:extLst>
                <a:ext uri="{FF2B5EF4-FFF2-40B4-BE49-F238E27FC236}">
                  <a16:creationId xmlns:a16="http://schemas.microsoft.com/office/drawing/2014/main" id="{9FA45732-820D-4619-AE73-871B9110D35F}"/>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84" name="Group 183">
              <a:extLst>
                <a:ext uri="{FF2B5EF4-FFF2-40B4-BE49-F238E27FC236}">
                  <a16:creationId xmlns:a16="http://schemas.microsoft.com/office/drawing/2014/main" id="{DA1F9736-5698-4F36-AC4F-86F9CB7B6414}"/>
                </a:ext>
              </a:extLst>
            </p:cNvPr>
            <p:cNvGrpSpPr/>
            <p:nvPr/>
          </p:nvGrpSpPr>
          <p:grpSpPr>
            <a:xfrm>
              <a:off x="2374900" y="4881562"/>
              <a:ext cx="1865313" cy="1620838"/>
              <a:chOff x="2374900" y="4881562"/>
              <a:chExt cx="1865313" cy="1620838"/>
            </a:xfrm>
            <a:grpFill/>
          </p:grpSpPr>
          <p:sp>
            <p:nvSpPr>
              <p:cNvPr id="185" name="Freeform 11">
                <a:extLst>
                  <a:ext uri="{FF2B5EF4-FFF2-40B4-BE49-F238E27FC236}">
                    <a16:creationId xmlns:a16="http://schemas.microsoft.com/office/drawing/2014/main" id="{83BEDF55-9FB0-46F4-B1E8-2E869D531B59}"/>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6" name="Freeform 15">
                <a:extLst>
                  <a:ext uri="{FF2B5EF4-FFF2-40B4-BE49-F238E27FC236}">
                    <a16:creationId xmlns:a16="http://schemas.microsoft.com/office/drawing/2014/main" id="{DD060450-3896-4F39-9D70-073178F87B4A}"/>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94" name="Group 193">
            <a:extLst>
              <a:ext uri="{FF2B5EF4-FFF2-40B4-BE49-F238E27FC236}">
                <a16:creationId xmlns:a16="http://schemas.microsoft.com/office/drawing/2014/main" id="{09466CFC-D285-4A3A-8962-D8AC076C93A8}"/>
              </a:ext>
            </a:extLst>
          </p:cNvPr>
          <p:cNvGrpSpPr/>
          <p:nvPr/>
        </p:nvGrpSpPr>
        <p:grpSpPr>
          <a:xfrm rot="5400000">
            <a:off x="2736521" y="1942826"/>
            <a:ext cx="1040028" cy="214671"/>
            <a:chOff x="4000500" y="2943225"/>
            <a:chExt cx="3007432" cy="661988"/>
          </a:xfrm>
          <a:solidFill>
            <a:srgbClr val="0079D6"/>
          </a:solidFill>
        </p:grpSpPr>
        <p:sp>
          <p:nvSpPr>
            <p:cNvPr id="195" name="Oval 194">
              <a:extLst>
                <a:ext uri="{FF2B5EF4-FFF2-40B4-BE49-F238E27FC236}">
                  <a16:creationId xmlns:a16="http://schemas.microsoft.com/office/drawing/2014/main" id="{09C09E3B-015E-4849-A451-762401E467AD}"/>
                </a:ext>
              </a:extLst>
            </p:cNvPr>
            <p:cNvSpPr/>
            <p:nvPr/>
          </p:nvSpPr>
          <p:spPr bwMode="auto">
            <a:xfrm>
              <a:off x="4000500" y="2943225"/>
              <a:ext cx="661988" cy="661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Oval 195">
              <a:extLst>
                <a:ext uri="{FF2B5EF4-FFF2-40B4-BE49-F238E27FC236}">
                  <a16:creationId xmlns:a16="http://schemas.microsoft.com/office/drawing/2014/main" id="{B2D18DC8-085F-4D0B-A8F4-119B79999554}"/>
                </a:ext>
              </a:extLst>
            </p:cNvPr>
            <p:cNvSpPr/>
            <p:nvPr/>
          </p:nvSpPr>
          <p:spPr bwMode="auto">
            <a:xfrm>
              <a:off x="4876629" y="3035464"/>
              <a:ext cx="507780" cy="5143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8336839D-C28A-472F-A435-A378565A7A53}"/>
                </a:ext>
              </a:extLst>
            </p:cNvPr>
            <p:cNvSpPr/>
            <p:nvPr/>
          </p:nvSpPr>
          <p:spPr bwMode="auto">
            <a:xfrm>
              <a:off x="5649301" y="3094995"/>
              <a:ext cx="382148" cy="3952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Oval 197">
              <a:extLst>
                <a:ext uri="{FF2B5EF4-FFF2-40B4-BE49-F238E27FC236}">
                  <a16:creationId xmlns:a16="http://schemas.microsoft.com/office/drawing/2014/main" id="{325A062A-F7B2-477A-809B-34C9966DE7F0}"/>
                </a:ext>
              </a:extLst>
            </p:cNvPr>
            <p:cNvSpPr/>
            <p:nvPr/>
          </p:nvSpPr>
          <p:spPr bwMode="auto">
            <a:xfrm>
              <a:off x="6296341" y="3133725"/>
              <a:ext cx="294615" cy="30956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Oval 198">
              <a:extLst>
                <a:ext uri="{FF2B5EF4-FFF2-40B4-BE49-F238E27FC236}">
                  <a16:creationId xmlns:a16="http://schemas.microsoft.com/office/drawing/2014/main" id="{9BA0890C-4BE2-421B-BCA4-8D801C01883E}"/>
                </a:ext>
              </a:extLst>
            </p:cNvPr>
            <p:cNvSpPr/>
            <p:nvPr/>
          </p:nvSpPr>
          <p:spPr bwMode="auto">
            <a:xfrm>
              <a:off x="6808223" y="3195637"/>
              <a:ext cx="199709" cy="1905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TextBox 199">
            <a:extLst>
              <a:ext uri="{FF2B5EF4-FFF2-40B4-BE49-F238E27FC236}">
                <a16:creationId xmlns:a16="http://schemas.microsoft.com/office/drawing/2014/main" id="{33578B53-4CE1-4B81-95AA-33D62FB01A57}"/>
              </a:ext>
            </a:extLst>
          </p:cNvPr>
          <p:cNvSpPr txBox="1"/>
          <p:nvPr/>
        </p:nvSpPr>
        <p:spPr>
          <a:xfrm>
            <a:off x="1398015" y="1945395"/>
            <a:ext cx="1842027" cy="762393"/>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Scale-up</a:t>
            </a:r>
            <a:br>
              <a:rPr kumimoji="0" lang="en-US" sz="122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22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Within the enterprise</a:t>
            </a:r>
          </a:p>
        </p:txBody>
      </p:sp>
      <p:grpSp>
        <p:nvGrpSpPr>
          <p:cNvPr id="201" name="Group 200">
            <a:extLst>
              <a:ext uri="{FF2B5EF4-FFF2-40B4-BE49-F238E27FC236}">
                <a16:creationId xmlns:a16="http://schemas.microsoft.com/office/drawing/2014/main" id="{6C8C72B7-02C5-4CBA-A096-8EADF17090B7}"/>
              </a:ext>
            </a:extLst>
          </p:cNvPr>
          <p:cNvGrpSpPr/>
          <p:nvPr/>
        </p:nvGrpSpPr>
        <p:grpSpPr>
          <a:xfrm>
            <a:off x="865050" y="3198092"/>
            <a:ext cx="2885213" cy="305233"/>
            <a:chOff x="693506" y="2436733"/>
            <a:chExt cx="2885213" cy="305233"/>
          </a:xfrm>
        </p:grpSpPr>
        <p:sp>
          <p:nvSpPr>
            <p:cNvPr id="202" name="Rectangle 201">
              <a:extLst>
                <a:ext uri="{FF2B5EF4-FFF2-40B4-BE49-F238E27FC236}">
                  <a16:creationId xmlns:a16="http://schemas.microsoft.com/office/drawing/2014/main" id="{61E80FE8-379C-497A-8740-C82B7645C1AC}"/>
                </a:ext>
              </a:extLst>
            </p:cNvPr>
            <p:cNvSpPr/>
            <p:nvPr/>
          </p:nvSpPr>
          <p:spPr bwMode="auto">
            <a:xfrm>
              <a:off x="951460" y="2436733"/>
              <a:ext cx="2627259" cy="3052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37936" defTabSz="932114" fontAlgn="base">
                <a:lnSpc>
                  <a:spcPct val="90000"/>
                </a:lnSpc>
                <a:spcBef>
                  <a:spcPct val="0"/>
                </a:spcBef>
                <a:spcAft>
                  <a:spcPct val="0"/>
                </a:spcAft>
                <a:defRPr/>
              </a:pPr>
              <a:r>
                <a:rPr lang="en-US" sz="2040" b="1" kern="0">
                  <a:solidFill>
                    <a:schemeClr val="accent1"/>
                  </a:solidFill>
                  <a:latin typeface="Segoe UI" charset="0"/>
                  <a:ea typeface="Segoe UI" charset="0"/>
                  <a:cs typeface="Segoe UI" charset="0"/>
                </a:rPr>
                <a:t>No infrastructure</a:t>
              </a:r>
            </a:p>
          </p:txBody>
        </p:sp>
        <p:sp>
          <p:nvSpPr>
            <p:cNvPr id="203" name="Freeform 5">
              <a:extLst>
                <a:ext uri="{FF2B5EF4-FFF2-40B4-BE49-F238E27FC236}">
                  <a16:creationId xmlns:a16="http://schemas.microsoft.com/office/drawing/2014/main" id="{D34105F6-6255-463C-85A3-126BC1994D4E}"/>
                </a:ext>
              </a:extLst>
            </p:cNvPr>
            <p:cNvSpPr>
              <a:spLocks/>
            </p:cNvSpPr>
            <p:nvPr/>
          </p:nvSpPr>
          <p:spPr bwMode="auto">
            <a:xfrm>
              <a:off x="693506" y="25029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40" b="1"/>
            </a:p>
          </p:txBody>
        </p:sp>
      </p:grpSp>
      <p:grpSp>
        <p:nvGrpSpPr>
          <p:cNvPr id="204" name="Group 203">
            <a:extLst>
              <a:ext uri="{FF2B5EF4-FFF2-40B4-BE49-F238E27FC236}">
                <a16:creationId xmlns:a16="http://schemas.microsoft.com/office/drawing/2014/main" id="{2A397EAE-30BE-4D1D-AEFC-10415423D6AF}"/>
              </a:ext>
            </a:extLst>
          </p:cNvPr>
          <p:cNvGrpSpPr/>
          <p:nvPr/>
        </p:nvGrpSpPr>
        <p:grpSpPr>
          <a:xfrm>
            <a:off x="865050" y="3778402"/>
            <a:ext cx="2303737" cy="355722"/>
            <a:chOff x="693506" y="3017043"/>
            <a:chExt cx="2303737" cy="355722"/>
          </a:xfrm>
        </p:grpSpPr>
        <p:sp>
          <p:nvSpPr>
            <p:cNvPr id="205" name="Rectangle 204">
              <a:extLst>
                <a:ext uri="{FF2B5EF4-FFF2-40B4-BE49-F238E27FC236}">
                  <a16:creationId xmlns:a16="http://schemas.microsoft.com/office/drawing/2014/main" id="{1C2F6E4D-6359-4049-BF62-6917BD24A49C}"/>
                </a:ext>
              </a:extLst>
            </p:cNvPr>
            <p:cNvSpPr/>
            <p:nvPr/>
          </p:nvSpPr>
          <p:spPr>
            <a:xfrm>
              <a:off x="951460" y="3017043"/>
              <a:ext cx="2045783" cy="355722"/>
            </a:xfrm>
            <a:prstGeom prst="rect">
              <a:avLst/>
            </a:prstGeom>
          </p:spPr>
          <p:txBody>
            <a:bodyPr lIns="0" tIns="0" rIns="0" bIns="0">
              <a:noAutofit/>
            </a:bodyPr>
            <a:lstStyle/>
            <a:p>
              <a:pPr lvl="0" indent="-237936" defTabSz="932114" fontAlgn="base">
                <a:lnSpc>
                  <a:spcPct val="90000"/>
                </a:lnSpc>
                <a:spcBef>
                  <a:spcPct val="0"/>
                </a:spcBef>
                <a:spcAft>
                  <a:spcPct val="0"/>
                </a:spcAft>
                <a:defRPr/>
              </a:pPr>
              <a:r>
                <a:rPr lang="en-US" sz="2040" b="1" kern="0">
                  <a:solidFill>
                    <a:schemeClr val="accent1"/>
                  </a:solidFill>
                  <a:latin typeface="Segoe UI" charset="0"/>
                  <a:ea typeface="Segoe UI" charset="0"/>
                  <a:cs typeface="Segoe UI" charset="0"/>
                </a:rPr>
                <a:t>Enterprise scale</a:t>
              </a:r>
            </a:p>
          </p:txBody>
        </p:sp>
        <p:sp>
          <p:nvSpPr>
            <p:cNvPr id="206" name="Freeform 5">
              <a:extLst>
                <a:ext uri="{FF2B5EF4-FFF2-40B4-BE49-F238E27FC236}">
                  <a16:creationId xmlns:a16="http://schemas.microsoft.com/office/drawing/2014/main" id="{D1ED969E-38B6-4762-B2E2-A1267E590839}"/>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40" b="1"/>
            </a:p>
          </p:txBody>
        </p:sp>
      </p:grpSp>
      <p:grpSp>
        <p:nvGrpSpPr>
          <p:cNvPr id="207" name="Group 206">
            <a:extLst>
              <a:ext uri="{FF2B5EF4-FFF2-40B4-BE49-F238E27FC236}">
                <a16:creationId xmlns:a16="http://schemas.microsoft.com/office/drawing/2014/main" id="{FA2C56B3-9645-4EEE-BB73-C92F1DFC104A}"/>
              </a:ext>
            </a:extLst>
          </p:cNvPr>
          <p:cNvGrpSpPr/>
          <p:nvPr/>
        </p:nvGrpSpPr>
        <p:grpSpPr>
          <a:xfrm>
            <a:off x="865050" y="4409200"/>
            <a:ext cx="1838007" cy="248307"/>
            <a:chOff x="693506" y="3647841"/>
            <a:chExt cx="1838007" cy="248307"/>
          </a:xfrm>
        </p:grpSpPr>
        <p:sp>
          <p:nvSpPr>
            <p:cNvPr id="208" name="Rectangle 207">
              <a:extLst>
                <a:ext uri="{FF2B5EF4-FFF2-40B4-BE49-F238E27FC236}">
                  <a16:creationId xmlns:a16="http://schemas.microsoft.com/office/drawing/2014/main" id="{E41E437C-04AA-4542-80E3-AD31A674EA69}"/>
                </a:ext>
              </a:extLst>
            </p:cNvPr>
            <p:cNvSpPr/>
            <p:nvPr/>
          </p:nvSpPr>
          <p:spPr>
            <a:xfrm>
              <a:off x="951461" y="3647841"/>
              <a:ext cx="1580052" cy="248307"/>
            </a:xfrm>
            <a:prstGeom prst="rect">
              <a:avLst/>
            </a:prstGeom>
          </p:spPr>
          <p:txBody>
            <a:bodyPr lIns="0" tIns="0" rIns="0" bIns="0">
              <a:noAutofit/>
            </a:bodyPr>
            <a:lstStyle/>
            <a:p>
              <a:pPr lvl="0" indent="-237936" defTabSz="932114" fontAlgn="base">
                <a:lnSpc>
                  <a:spcPct val="90000"/>
                </a:lnSpc>
                <a:spcBef>
                  <a:spcPct val="0"/>
                </a:spcBef>
                <a:spcAft>
                  <a:spcPct val="0"/>
                </a:spcAft>
                <a:defRPr/>
              </a:pPr>
              <a:r>
                <a:rPr lang="en-US" sz="2040" b="1" kern="0">
                  <a:solidFill>
                    <a:schemeClr val="accent1"/>
                  </a:solidFill>
                  <a:latin typeface="Segoe UI" charset="0"/>
                  <a:ea typeface="Segoe UI" charset="0"/>
                  <a:cs typeface="Segoe UI" charset="0"/>
                </a:rPr>
                <a:t>Extensible</a:t>
              </a:r>
            </a:p>
          </p:txBody>
        </p:sp>
        <p:sp>
          <p:nvSpPr>
            <p:cNvPr id="209" name="Freeform 5">
              <a:extLst>
                <a:ext uri="{FF2B5EF4-FFF2-40B4-BE49-F238E27FC236}">
                  <a16:creationId xmlns:a16="http://schemas.microsoft.com/office/drawing/2014/main" id="{473B6599-C864-48C4-9F8A-1F661608C12B}"/>
                </a:ext>
              </a:extLst>
            </p:cNvPr>
            <p:cNvSpPr>
              <a:spLocks/>
            </p:cNvSpPr>
            <p:nvPr/>
          </p:nvSpPr>
          <p:spPr bwMode="auto">
            <a:xfrm>
              <a:off x="693506" y="3711634"/>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40" b="1"/>
            </a:p>
          </p:txBody>
        </p:sp>
      </p:grpSp>
      <p:grpSp>
        <p:nvGrpSpPr>
          <p:cNvPr id="210" name="Group 209">
            <a:extLst>
              <a:ext uri="{FF2B5EF4-FFF2-40B4-BE49-F238E27FC236}">
                <a16:creationId xmlns:a16="http://schemas.microsoft.com/office/drawing/2014/main" id="{F30C5777-E993-4F08-9EBD-BBD8464AA9E9}"/>
              </a:ext>
            </a:extLst>
          </p:cNvPr>
          <p:cNvGrpSpPr/>
          <p:nvPr/>
        </p:nvGrpSpPr>
        <p:grpSpPr>
          <a:xfrm>
            <a:off x="865050" y="4961247"/>
            <a:ext cx="2349725" cy="216803"/>
            <a:chOff x="693506" y="4199888"/>
            <a:chExt cx="2349725" cy="216803"/>
          </a:xfrm>
        </p:grpSpPr>
        <p:sp>
          <p:nvSpPr>
            <p:cNvPr id="211" name="Rectangle 210">
              <a:extLst>
                <a:ext uri="{FF2B5EF4-FFF2-40B4-BE49-F238E27FC236}">
                  <a16:creationId xmlns:a16="http://schemas.microsoft.com/office/drawing/2014/main" id="{796BB93D-42B3-4F0C-A18E-86944240F242}"/>
                </a:ext>
              </a:extLst>
            </p:cNvPr>
            <p:cNvSpPr/>
            <p:nvPr/>
          </p:nvSpPr>
          <p:spPr>
            <a:xfrm>
              <a:off x="951461" y="4199888"/>
              <a:ext cx="2091770" cy="216803"/>
            </a:xfrm>
            <a:prstGeom prst="rect">
              <a:avLst/>
            </a:prstGeom>
          </p:spPr>
          <p:txBody>
            <a:bodyPr lIns="0" tIns="0" rIns="0" bIns="0">
              <a:noAutofit/>
            </a:bodyPr>
            <a:lstStyle/>
            <a:p>
              <a:pPr lvl="0" indent="-237936" defTabSz="932114" fontAlgn="base">
                <a:lnSpc>
                  <a:spcPct val="90000"/>
                </a:lnSpc>
                <a:spcBef>
                  <a:spcPct val="0"/>
                </a:spcBef>
                <a:spcAft>
                  <a:spcPct val="0"/>
                </a:spcAft>
                <a:defRPr/>
              </a:pPr>
              <a:r>
                <a:rPr lang="en-US" sz="2040" b="1" kern="0">
                  <a:solidFill>
                    <a:schemeClr val="accent1"/>
                  </a:solidFill>
                  <a:latin typeface="Segoe UI" charset="0"/>
                  <a:ea typeface="Segoe UI" charset="0"/>
                  <a:cs typeface="Segoe UI" charset="0"/>
                </a:rPr>
                <a:t>Central management</a:t>
              </a:r>
            </a:p>
          </p:txBody>
        </p:sp>
        <p:sp>
          <p:nvSpPr>
            <p:cNvPr id="212" name="Freeform 5">
              <a:extLst>
                <a:ext uri="{FF2B5EF4-FFF2-40B4-BE49-F238E27FC236}">
                  <a16:creationId xmlns:a16="http://schemas.microsoft.com/office/drawing/2014/main" id="{D60A16B1-E8C2-4603-BD5F-7138733BFC0F}"/>
                </a:ext>
              </a:extLst>
            </p:cNvPr>
            <p:cNvSpPr>
              <a:spLocks/>
            </p:cNvSpPr>
            <p:nvPr/>
          </p:nvSpPr>
          <p:spPr bwMode="auto">
            <a:xfrm>
              <a:off x="693506" y="427236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40" b="1"/>
            </a:p>
          </p:txBody>
        </p:sp>
      </p:grpSp>
      <p:sp>
        <p:nvSpPr>
          <p:cNvPr id="3" name="TextBox 2">
            <a:extLst>
              <a:ext uri="{FF2B5EF4-FFF2-40B4-BE49-F238E27FC236}">
                <a16:creationId xmlns:a16="http://schemas.microsoft.com/office/drawing/2014/main" id="{F7448927-9DF5-4F20-9CC7-A1467F369E0D}"/>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D1BB1DB4-42B6-48BF-BA3D-7A3D31CB5BC0}"/>
              </a:ext>
            </a:extLst>
          </p:cNvPr>
          <p:cNvSpPr/>
          <p:nvPr/>
        </p:nvSpPr>
        <p:spPr>
          <a:xfrm>
            <a:off x="0" y="6505111"/>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CD3ACEBD-BA08-48E9-A281-A3012B595CF5}"/>
              </a:ext>
            </a:extLst>
          </p:cNvPr>
          <p:cNvSpPr txBox="1"/>
          <p:nvPr/>
        </p:nvSpPr>
        <p:spPr>
          <a:xfrm>
            <a:off x="9520101" y="6547184"/>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65C948C4-FA5B-4448-808A-05CB60203E5F}"/>
              </a:ext>
            </a:extLst>
          </p:cNvPr>
          <p:cNvSpPr txBox="1"/>
          <p:nvPr/>
        </p:nvSpPr>
        <p:spPr>
          <a:xfrm>
            <a:off x="246579" y="423842"/>
            <a:ext cx="5910260" cy="646331"/>
          </a:xfrm>
          <a:prstGeom prst="rect">
            <a:avLst/>
          </a:prstGeom>
          <a:noFill/>
        </p:spPr>
        <p:txBody>
          <a:bodyPr wrap="square" rtlCol="0">
            <a:spAutoFit/>
          </a:bodyPr>
          <a:lstStyle/>
          <a:p>
            <a:r>
              <a:rPr lang="en-GB" sz="3600" dirty="0">
                <a:latin typeface="Calibri Light (Headings)"/>
              </a:rPr>
              <a:t>Architecture matters</a:t>
            </a:r>
          </a:p>
        </p:txBody>
      </p:sp>
      <p:pic>
        <p:nvPicPr>
          <p:cNvPr id="7" name="Picture 6" descr="Icon&#10;&#10;Description automatically generated">
            <a:extLst>
              <a:ext uri="{FF2B5EF4-FFF2-40B4-BE49-F238E27FC236}">
                <a16:creationId xmlns:a16="http://schemas.microsoft.com/office/drawing/2014/main" id="{FB6FC058-8C14-4952-A288-9D29A5FF09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39778" y="82285"/>
            <a:ext cx="1042740" cy="1042740"/>
          </a:xfrm>
          <a:prstGeom prst="rect">
            <a:avLst/>
          </a:prstGeom>
        </p:spPr>
      </p:pic>
    </p:spTree>
    <p:extLst>
      <p:ext uri="{BB962C8B-B14F-4D97-AF65-F5344CB8AC3E}">
        <p14:creationId xmlns:p14="http://schemas.microsoft.com/office/powerpoint/2010/main" val="423048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96E0-7C39-4CCD-B220-501DD3786D1C}"/>
              </a:ext>
            </a:extLst>
          </p:cNvPr>
          <p:cNvSpPr>
            <a:spLocks noGrp="1"/>
          </p:cNvSpPr>
          <p:nvPr>
            <p:ph type="title" idx="4294967295"/>
          </p:nvPr>
        </p:nvSpPr>
        <p:spPr>
          <a:xfrm>
            <a:off x="801098" y="1396289"/>
            <a:ext cx="5712824" cy="1325563"/>
          </a:xfrm>
          <a:prstGeom prst="rect">
            <a:avLst/>
          </a:prstGeom>
        </p:spPr>
        <p:txBody>
          <a:bodyPr vert="horz" lIns="91440" tIns="45720" rIns="91440" bIns="45720" rtlCol="0" anchor="ctr">
            <a:normAutofit/>
          </a:bodyPr>
          <a:lstStyle/>
          <a:p>
            <a:r>
              <a:rPr lang="en-US" kern="1200">
                <a:solidFill>
                  <a:schemeClr val="tx1"/>
                </a:solidFill>
                <a:latin typeface="Segoe UI Light" panose="020B0502040204020203" pitchFamily="34" charset="0"/>
                <a:cs typeface="Segoe UI Light" panose="020B0502040204020203" pitchFamily="34" charset="0"/>
              </a:rPr>
              <a:t>Who am I?</a:t>
            </a:r>
          </a:p>
        </p:txBody>
      </p:sp>
      <p:sp>
        <p:nvSpPr>
          <p:cNvPr id="4" name="TextBox 3">
            <a:extLst>
              <a:ext uri="{FF2B5EF4-FFF2-40B4-BE49-F238E27FC236}">
                <a16:creationId xmlns:a16="http://schemas.microsoft.com/office/drawing/2014/main" id="{DF034FC2-03A0-4D5B-8196-8BC4D383424B}"/>
              </a:ext>
            </a:extLst>
          </p:cNvPr>
          <p:cNvSpPr txBox="1"/>
          <p:nvPr/>
        </p:nvSpPr>
        <p:spPr>
          <a:xfrm>
            <a:off x="805543" y="2871982"/>
            <a:ext cx="4558309" cy="3181684"/>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a:latin typeface="Segoe UI Light" panose="020B0502040204020203" pitchFamily="34" charset="0"/>
                <a:cs typeface="Segoe UI Light" panose="020B0502040204020203" pitchFamily="34" charset="0"/>
              </a:rPr>
              <a:t>Cloud Advocate @ Microsoft</a:t>
            </a:r>
          </a:p>
          <a:p>
            <a:pPr marL="457200" indent="-228600">
              <a:lnSpc>
                <a:spcPct val="90000"/>
              </a:lnSpc>
              <a:spcAft>
                <a:spcPts val="600"/>
              </a:spcAft>
              <a:buFont typeface="Arial" panose="020B0604020202020204" pitchFamily="34" charset="0"/>
              <a:buChar char="•"/>
            </a:pPr>
            <a:r>
              <a:rPr lang="en-US">
                <a:latin typeface="Segoe UI Light" panose="020B0502040204020203" pitchFamily="34" charset="0"/>
                <a:cs typeface="Segoe UI Light" panose="020B0502040204020203" pitchFamily="34" charset="0"/>
              </a:rPr>
              <a:t>Blog at </a:t>
            </a:r>
            <a:r>
              <a:rPr lang="en-US" b="1">
                <a:latin typeface="Segoe UI Light" panose="020B0502040204020203" pitchFamily="34" charset="0"/>
                <a:cs typeface="Segoe UI Light" panose="020B0502040204020203" pitchFamily="34" charset="0"/>
              </a:rPr>
              <a:t>www.techielass.com</a:t>
            </a:r>
          </a:p>
          <a:p>
            <a:pPr marL="457200" indent="-228600">
              <a:lnSpc>
                <a:spcPct val="90000"/>
              </a:lnSpc>
              <a:spcAft>
                <a:spcPts val="600"/>
              </a:spcAft>
              <a:buFont typeface="Arial" panose="020B0604020202020204" pitchFamily="34" charset="0"/>
              <a:buChar char="•"/>
            </a:pPr>
            <a:r>
              <a:rPr lang="en-US">
                <a:latin typeface="Segoe UI Light" panose="020B0502040204020203" pitchFamily="34" charset="0"/>
                <a:cs typeface="Segoe UI Light" panose="020B0502040204020203" pitchFamily="34" charset="0"/>
              </a:rPr>
              <a:t>@Techielass</a:t>
            </a:r>
          </a:p>
          <a:p>
            <a:pPr marL="457200" indent="-228600">
              <a:lnSpc>
                <a:spcPct val="90000"/>
              </a:lnSpc>
              <a:spcAft>
                <a:spcPts val="600"/>
              </a:spcAft>
              <a:buFont typeface="Arial" panose="020B0604020202020204" pitchFamily="34" charset="0"/>
              <a:buChar char="•"/>
            </a:pPr>
            <a:r>
              <a:rPr lang="en-US">
                <a:latin typeface="Segoe UI Light" panose="020B0502040204020203" pitchFamily="34" charset="0"/>
                <a:cs typeface="Segoe UI Light" panose="020B0502040204020203" pitchFamily="34" charset="0"/>
              </a:rPr>
              <a:t>Founder of the Glasgow Azure User Group</a:t>
            </a:r>
          </a:p>
          <a:p>
            <a:pPr marL="457200" indent="-228600">
              <a:lnSpc>
                <a:spcPct val="90000"/>
              </a:lnSpc>
              <a:spcAft>
                <a:spcPts val="600"/>
              </a:spcAft>
              <a:buFont typeface="Arial" panose="020B0604020202020204" pitchFamily="34" charset="0"/>
              <a:buChar char="•"/>
            </a:pPr>
            <a:r>
              <a:rPr lang="en-US">
                <a:latin typeface="Segoe UI Light" panose="020B0502040204020203" pitchFamily="34" charset="0"/>
                <a:cs typeface="Segoe UI Light" panose="020B0502040204020203" pitchFamily="34" charset="0"/>
              </a:rPr>
              <a:t>STEM Ambassador</a:t>
            </a:r>
          </a:p>
          <a:p>
            <a:pPr marL="457200" indent="-228600">
              <a:lnSpc>
                <a:spcPct val="90000"/>
              </a:lnSpc>
              <a:spcAft>
                <a:spcPts val="600"/>
              </a:spcAft>
              <a:buFont typeface="Arial" panose="020B0604020202020204" pitchFamily="34" charset="0"/>
              <a:buChar char="•"/>
            </a:pPr>
            <a:r>
              <a:rPr lang="en-US">
                <a:latin typeface="Segoe UI Light" panose="020B0502040204020203" pitchFamily="34" charset="0"/>
                <a:cs typeface="Segoe UI Light" panose="020B0502040204020203" pitchFamily="34" charset="0"/>
              </a:rPr>
              <a:t>14+ years in the IT industry</a:t>
            </a:r>
          </a:p>
          <a:p>
            <a:pPr marL="457200" indent="-228600">
              <a:lnSpc>
                <a:spcPct val="90000"/>
              </a:lnSpc>
              <a:spcAft>
                <a:spcPts val="600"/>
              </a:spcAft>
              <a:buFont typeface="Arial" panose="020B0604020202020204" pitchFamily="34" charset="0"/>
              <a:buChar char="•"/>
            </a:pPr>
            <a:r>
              <a:rPr lang="en-US">
                <a:latin typeface="Segoe UI Light" panose="020B0502040204020203" pitchFamily="34" charset="0"/>
                <a:cs typeface="Segoe UI Light" panose="020B0502040204020203" pitchFamily="34" charset="0"/>
              </a:rPr>
              <a:t>IT Pro</a:t>
            </a:r>
          </a:p>
          <a:p>
            <a:pPr marL="457200" indent="-228600">
              <a:lnSpc>
                <a:spcPct val="90000"/>
              </a:lnSpc>
              <a:spcAft>
                <a:spcPts val="600"/>
              </a:spcAft>
              <a:buFont typeface="Arial" panose="020B0604020202020204" pitchFamily="34" charset="0"/>
              <a:buChar char="•"/>
            </a:pPr>
            <a:endParaRPr lang="en-US">
              <a:latin typeface="Segoe UI Light" panose="020B0502040204020203" pitchFamily="34" charset="0"/>
              <a:cs typeface="Segoe UI Light" panose="020B0502040204020203" pitchFamily="34" charset="0"/>
            </a:endParaRPr>
          </a:p>
        </p:txBody>
      </p:sp>
      <p:sp>
        <p:nvSpPr>
          <p:cNvPr id="1038" name="Oval 8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Freeform: Shape 82">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may contain: Sarah Lean, smiling, indoor">
            <a:extLst>
              <a:ext uri="{FF2B5EF4-FFF2-40B4-BE49-F238E27FC236}">
                <a16:creationId xmlns:a16="http://schemas.microsoft.com/office/drawing/2014/main" id="{BC44A031-FA62-4315-8F16-277D02C91B20}"/>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t="8376" r="-4" b="16621"/>
          <a:stretch/>
        </p:blipFill>
        <p:spPr bwMode="auto">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Image may contain: 1 person">
            <a:extLst>
              <a:ext uri="{FF2B5EF4-FFF2-40B4-BE49-F238E27FC236}">
                <a16:creationId xmlns:a16="http://schemas.microsoft.com/office/drawing/2014/main" id="{F5BAE883-7C4A-4F30-A205-493C781A2A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22" r="16040" b="1"/>
          <a:stretch/>
        </p:blipFill>
        <p:spPr bwMode="auto">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noFill/>
          <a:extLst>
            <a:ext uri="{909E8E84-426E-40DD-AFC4-6F175D3DCCD1}">
              <a14:hiddenFill xmlns:a14="http://schemas.microsoft.com/office/drawing/2010/main">
                <a:solidFill>
                  <a:srgbClr val="FFFFFF"/>
                </a:solidFill>
              </a14:hiddenFill>
            </a:ext>
          </a:extLst>
        </p:spPr>
      </p:pic>
      <p:sp>
        <p:nvSpPr>
          <p:cNvPr id="85" name="Freeform: Shape 84">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may contain: 7 people, including Sarah Lean, people smiling, people standing, shoes and indoor">
            <a:extLst>
              <a:ext uri="{FF2B5EF4-FFF2-40B4-BE49-F238E27FC236}">
                <a16:creationId xmlns:a16="http://schemas.microsoft.com/office/drawing/2014/main" id="{3B5B11D2-8A63-470C-9AC2-817D3A8429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23" r="9328"/>
          <a:stretch/>
        </p:blipFill>
        <p:spPr bwMode="auto">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1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AC12CF54-0C6B-4F2C-B300-09AE896B64DE}"/>
              </a:ext>
            </a:extLst>
          </p:cNvPr>
          <p:cNvGrpSpPr/>
          <p:nvPr/>
        </p:nvGrpSpPr>
        <p:grpSpPr>
          <a:xfrm>
            <a:off x="501842" y="2167823"/>
            <a:ext cx="2572931" cy="257986"/>
            <a:chOff x="693506" y="2436734"/>
            <a:chExt cx="2572931" cy="257986"/>
          </a:xfrm>
        </p:grpSpPr>
        <p:sp>
          <p:nvSpPr>
            <p:cNvPr id="57" name="Rectangle 56">
              <a:extLst>
                <a:ext uri="{FF2B5EF4-FFF2-40B4-BE49-F238E27FC236}">
                  <a16:creationId xmlns:a16="http://schemas.microsoft.com/office/drawing/2014/main" id="{FC2C5ACA-2BA8-4CC6-9BCF-8ED0B89DD804}"/>
                </a:ext>
              </a:extLst>
            </p:cNvPr>
            <p:cNvSpPr/>
            <p:nvPr/>
          </p:nvSpPr>
          <p:spPr bwMode="auto">
            <a:xfrm>
              <a:off x="951461" y="2436734"/>
              <a:ext cx="2314976" cy="257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37936" defTabSz="932114" fontAlgn="base">
                <a:spcBef>
                  <a:spcPct val="0"/>
                </a:spcBef>
                <a:spcAft>
                  <a:spcPct val="0"/>
                </a:spcAft>
                <a:defRPr/>
              </a:pPr>
              <a:r>
                <a:rPr lang="en-US" sz="2200" b="1" kern="0" dirty="0">
                  <a:solidFill>
                    <a:schemeClr val="accent1"/>
                  </a:solidFill>
                  <a:latin typeface="Segoe UI" charset="0"/>
                  <a:ea typeface="Segoe UI" charset="0"/>
                  <a:cs typeface="Segoe UI" charset="0"/>
                </a:rPr>
                <a:t>No infrastructure</a:t>
              </a:r>
            </a:p>
          </p:txBody>
        </p:sp>
        <p:sp>
          <p:nvSpPr>
            <p:cNvPr id="58" name="Freeform 5">
              <a:extLst>
                <a:ext uri="{FF2B5EF4-FFF2-40B4-BE49-F238E27FC236}">
                  <a16:creationId xmlns:a16="http://schemas.microsoft.com/office/drawing/2014/main" id="{29F184D1-CA99-464E-85E1-66E44C3EB54A}"/>
                </a:ext>
              </a:extLst>
            </p:cNvPr>
            <p:cNvSpPr>
              <a:spLocks/>
            </p:cNvSpPr>
            <p:nvPr/>
          </p:nvSpPr>
          <p:spPr bwMode="auto">
            <a:xfrm>
              <a:off x="693506" y="25410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200"/>
            </a:p>
          </p:txBody>
        </p:sp>
      </p:grpSp>
      <p:grpSp>
        <p:nvGrpSpPr>
          <p:cNvPr id="59" name="Group 58">
            <a:extLst>
              <a:ext uri="{FF2B5EF4-FFF2-40B4-BE49-F238E27FC236}">
                <a16:creationId xmlns:a16="http://schemas.microsoft.com/office/drawing/2014/main" id="{9503045C-C342-434D-82DB-AB7C86285781}"/>
              </a:ext>
            </a:extLst>
          </p:cNvPr>
          <p:cNvGrpSpPr/>
          <p:nvPr/>
        </p:nvGrpSpPr>
        <p:grpSpPr>
          <a:xfrm>
            <a:off x="501842" y="2782235"/>
            <a:ext cx="3360221" cy="466207"/>
            <a:chOff x="693506" y="3017043"/>
            <a:chExt cx="3360221" cy="466207"/>
          </a:xfrm>
        </p:grpSpPr>
        <p:sp>
          <p:nvSpPr>
            <p:cNvPr id="60" name="Rectangle 59">
              <a:extLst>
                <a:ext uri="{FF2B5EF4-FFF2-40B4-BE49-F238E27FC236}">
                  <a16:creationId xmlns:a16="http://schemas.microsoft.com/office/drawing/2014/main" id="{BA7B2CEB-D593-4407-AA1C-322DDA1ED206}"/>
                </a:ext>
              </a:extLst>
            </p:cNvPr>
            <p:cNvSpPr/>
            <p:nvPr/>
          </p:nvSpPr>
          <p:spPr>
            <a:xfrm>
              <a:off x="951460" y="3017043"/>
              <a:ext cx="3102267" cy="466207"/>
            </a:xfrm>
            <a:prstGeom prst="rect">
              <a:avLst/>
            </a:prstGeom>
          </p:spPr>
          <p:txBody>
            <a:bodyPr lIns="0" tIns="0" rIns="0" bIns="0">
              <a:noAutofit/>
            </a:bodyPr>
            <a:lstStyle/>
            <a:p>
              <a:pPr lvl="0" indent="-237936" defTabSz="932114" fontAlgn="base">
                <a:spcBef>
                  <a:spcPct val="0"/>
                </a:spcBef>
                <a:spcAft>
                  <a:spcPct val="0"/>
                </a:spcAft>
                <a:defRPr/>
              </a:pPr>
              <a:r>
                <a:rPr lang="en-US" sz="2200" b="1" kern="0">
                  <a:solidFill>
                    <a:schemeClr val="accent1"/>
                  </a:solidFill>
                  <a:latin typeface="Segoe UI" charset="0"/>
                  <a:ea typeface="Segoe UI" charset="0"/>
                  <a:cs typeface="Segoe UI" charset="0"/>
                </a:rPr>
                <a:t>Inspect before restore</a:t>
              </a:r>
            </a:p>
          </p:txBody>
        </p:sp>
        <p:sp>
          <p:nvSpPr>
            <p:cNvPr id="64" name="Freeform 5">
              <a:extLst>
                <a:ext uri="{FF2B5EF4-FFF2-40B4-BE49-F238E27FC236}">
                  <a16:creationId xmlns:a16="http://schemas.microsoft.com/office/drawing/2014/main" id="{3F1E4D32-1263-4A39-9B8B-3A292E5077E9}"/>
                </a:ext>
              </a:extLst>
            </p:cNvPr>
            <p:cNvSpPr>
              <a:spLocks/>
            </p:cNvSpPr>
            <p:nvPr/>
          </p:nvSpPr>
          <p:spPr bwMode="auto">
            <a:xfrm>
              <a:off x="693506" y="313127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200"/>
            </a:p>
          </p:txBody>
        </p:sp>
      </p:grpSp>
      <p:sp>
        <p:nvSpPr>
          <p:cNvPr id="6" name="Title 5">
            <a:extLst>
              <a:ext uri="{FF2B5EF4-FFF2-40B4-BE49-F238E27FC236}">
                <a16:creationId xmlns:a16="http://schemas.microsoft.com/office/drawing/2014/main" id="{B4E48608-FD00-42CE-B199-F48E408085D3}"/>
              </a:ext>
            </a:extLst>
          </p:cNvPr>
          <p:cNvSpPr>
            <a:spLocks noGrp="1"/>
          </p:cNvSpPr>
          <p:nvPr>
            <p:ph type="title"/>
          </p:nvPr>
        </p:nvSpPr>
        <p:spPr/>
        <p:txBody>
          <a:bodyPr/>
          <a:lstStyle/>
          <a:p>
            <a:r>
              <a:rPr lang="en-US" dirty="0"/>
              <a:t>Restore-as-a-Service</a:t>
            </a:r>
          </a:p>
        </p:txBody>
      </p:sp>
      <p:sp>
        <p:nvSpPr>
          <p:cNvPr id="82" name="Rectangle 81">
            <a:extLst>
              <a:ext uri="{FF2B5EF4-FFF2-40B4-BE49-F238E27FC236}">
                <a16:creationId xmlns:a16="http://schemas.microsoft.com/office/drawing/2014/main" id="{FA5421B1-3F2B-467F-8175-CA16C6313612}"/>
              </a:ext>
            </a:extLst>
          </p:cNvPr>
          <p:cNvSpPr/>
          <p:nvPr/>
        </p:nvSpPr>
        <p:spPr bwMode="auto">
          <a:xfrm>
            <a:off x="8981197" y="4707505"/>
            <a:ext cx="2469638" cy="1635341"/>
          </a:xfrm>
          <a:prstGeom prst="rect">
            <a:avLst/>
          </a:prstGeom>
          <a:noFill/>
          <a:ln w="22225" cap="rnd">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939C4225-F3F1-469C-9B0B-68A12696A26B}"/>
              </a:ext>
            </a:extLst>
          </p:cNvPr>
          <p:cNvSpPr/>
          <p:nvPr/>
        </p:nvSpPr>
        <p:spPr bwMode="auto">
          <a:xfrm>
            <a:off x="8497435" y="4854906"/>
            <a:ext cx="1776864" cy="1360954"/>
          </a:xfrm>
          <a:prstGeom prst="rect">
            <a:avLst/>
          </a:prstGeom>
          <a:solidFill>
            <a:srgbClr val="F2F2F2"/>
          </a:solidFill>
          <a:ln w="2222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472E4EDB-D9B9-4864-9918-21BB4E21AC57}"/>
              </a:ext>
            </a:extLst>
          </p:cNvPr>
          <p:cNvSpPr/>
          <p:nvPr/>
        </p:nvSpPr>
        <p:spPr bwMode="auto">
          <a:xfrm>
            <a:off x="4138171" y="2809020"/>
            <a:ext cx="4171977" cy="3502407"/>
          </a:xfrm>
          <a:prstGeom prst="rect">
            <a:avLst/>
          </a:prstGeom>
          <a:noFill/>
          <a:ln w="22225" cap="rnd">
            <a:solidFill>
              <a:srgbClr val="0079D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3556AD8E-6D40-4225-831E-102F3DB81DE9}"/>
              </a:ext>
            </a:extLst>
          </p:cNvPr>
          <p:cNvSpPr/>
          <p:nvPr/>
        </p:nvSpPr>
        <p:spPr bwMode="auto">
          <a:xfrm>
            <a:off x="5811841" y="3084665"/>
            <a:ext cx="1235971" cy="3032026"/>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defRPr/>
            </a:pPr>
            <a:r>
              <a:rPr lang="en-US" sz="1050" b="1">
                <a:solidFill>
                  <a:schemeClr val="accent1"/>
                </a:solidFill>
                <a:latin typeface="Segoe UI" panose="020B0502040204020203" pitchFamily="34" charset="0"/>
                <a:ea typeface="Segoe UI" panose="020B0502040204020203" pitchFamily="34" charset="0"/>
                <a:cs typeface="Segoe UI" panose="020B0502040204020203" pitchFamily="34" charset="0"/>
              </a:rPr>
              <a:t>Recovery</a:t>
            </a:r>
          </a:p>
          <a:p>
            <a:pPr algn="ctr" fontAlgn="base">
              <a:lnSpc>
                <a:spcPct val="90000"/>
              </a:lnSpc>
              <a:spcBef>
                <a:spcPct val="0"/>
              </a:spcBef>
              <a:spcAft>
                <a:spcPct val="0"/>
              </a:spcAft>
              <a:defRPr/>
            </a:pPr>
            <a:r>
              <a:rPr lang="en-US" sz="1050" b="1">
                <a:solidFill>
                  <a:schemeClr val="accent1"/>
                </a:solidFill>
                <a:latin typeface="Segoe UI" panose="020B0502040204020203" pitchFamily="34" charset="0"/>
                <a:ea typeface="Segoe UI" panose="020B0502040204020203" pitchFamily="34" charset="0"/>
                <a:cs typeface="Segoe UI" panose="020B0502040204020203" pitchFamily="34" charset="0"/>
              </a:rPr>
              <a:t>Services Management</a:t>
            </a:r>
          </a:p>
        </p:txBody>
      </p:sp>
      <p:cxnSp>
        <p:nvCxnSpPr>
          <p:cNvPr id="42" name="Straight Arrow Connector 41">
            <a:extLst>
              <a:ext uri="{FF2B5EF4-FFF2-40B4-BE49-F238E27FC236}">
                <a16:creationId xmlns:a16="http://schemas.microsoft.com/office/drawing/2014/main" id="{CB2522BA-88FB-4071-ACF7-3A208C300E7F}"/>
              </a:ext>
            </a:extLst>
          </p:cNvPr>
          <p:cNvCxnSpPr>
            <a:cxnSpLocks/>
          </p:cNvCxnSpPr>
          <p:nvPr/>
        </p:nvCxnSpPr>
        <p:spPr>
          <a:xfrm flipH="1">
            <a:off x="7047812" y="3579638"/>
            <a:ext cx="351314" cy="0"/>
          </a:xfrm>
          <a:prstGeom prst="straightConnector1">
            <a:avLst/>
          </a:prstGeom>
          <a:ln w="2222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F484D06-28E4-478A-993F-95F63949EE50}"/>
              </a:ext>
            </a:extLst>
          </p:cNvPr>
          <p:cNvCxnSpPr>
            <a:cxnSpLocks/>
          </p:cNvCxnSpPr>
          <p:nvPr/>
        </p:nvCxnSpPr>
        <p:spPr>
          <a:xfrm>
            <a:off x="5454853" y="4468767"/>
            <a:ext cx="296902" cy="0"/>
          </a:xfrm>
          <a:prstGeom prst="straightConnector1">
            <a:avLst/>
          </a:prstGeom>
          <a:ln w="2222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435CD2E3-BAF8-4CE2-8B5D-DA84CE235E40}"/>
              </a:ext>
            </a:extLst>
          </p:cNvPr>
          <p:cNvSpPr/>
          <p:nvPr/>
        </p:nvSpPr>
        <p:spPr bwMode="auto">
          <a:xfrm rot="16200000">
            <a:off x="7173431" y="3440666"/>
            <a:ext cx="1112089" cy="4000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lnSpc>
                <a:spcPct val="90000"/>
              </a:lnSpc>
              <a:spcBef>
                <a:spcPct val="0"/>
              </a:spcBef>
              <a:spcAft>
                <a:spcPct val="0"/>
              </a:spcAft>
              <a:defRPr/>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iSCSI Target</a:t>
            </a:r>
          </a:p>
        </p:txBody>
      </p:sp>
      <p:sp>
        <p:nvSpPr>
          <p:cNvPr id="76" name="Rectangle 75">
            <a:extLst>
              <a:ext uri="{FF2B5EF4-FFF2-40B4-BE49-F238E27FC236}">
                <a16:creationId xmlns:a16="http://schemas.microsoft.com/office/drawing/2014/main" id="{92B8C254-6E71-4957-95CD-1F63905C73EC}"/>
              </a:ext>
            </a:extLst>
          </p:cNvPr>
          <p:cNvSpPr/>
          <p:nvPr/>
        </p:nvSpPr>
        <p:spPr bwMode="auto">
          <a:xfrm rot="16200000">
            <a:off x="9463402" y="3440666"/>
            <a:ext cx="1112089" cy="4000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90000"/>
              </a:lnSpc>
              <a:spcBef>
                <a:spcPct val="0"/>
              </a:spcBef>
              <a:spcAft>
                <a:spcPct val="0"/>
              </a:spcAft>
              <a:buClrTx/>
              <a:buSzTx/>
              <a:buFontTx/>
              <a:buNone/>
              <a:tabLst/>
              <a:defRPr/>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iSCSI Initiator</a:t>
            </a:r>
          </a:p>
        </p:txBody>
      </p:sp>
      <p:sp>
        <p:nvSpPr>
          <p:cNvPr id="77" name="Rectangle 76">
            <a:extLst>
              <a:ext uri="{FF2B5EF4-FFF2-40B4-BE49-F238E27FC236}">
                <a16:creationId xmlns:a16="http://schemas.microsoft.com/office/drawing/2014/main" id="{19BFE5DB-B8EC-4A2C-AA26-54362861B359}"/>
              </a:ext>
            </a:extLst>
          </p:cNvPr>
          <p:cNvSpPr/>
          <p:nvPr/>
        </p:nvSpPr>
        <p:spPr bwMode="auto">
          <a:xfrm rot="16200000">
            <a:off x="9529786" y="5216364"/>
            <a:ext cx="969193" cy="4000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iSCSI Initiator</a:t>
            </a:r>
          </a:p>
        </p:txBody>
      </p:sp>
      <p:sp>
        <p:nvSpPr>
          <p:cNvPr id="78" name="Rectangle 77">
            <a:extLst>
              <a:ext uri="{FF2B5EF4-FFF2-40B4-BE49-F238E27FC236}">
                <a16:creationId xmlns:a16="http://schemas.microsoft.com/office/drawing/2014/main" id="{E4A586E4-5A43-42FE-A5BD-9DFED7AE811E}"/>
              </a:ext>
            </a:extLst>
          </p:cNvPr>
          <p:cNvSpPr/>
          <p:nvPr/>
        </p:nvSpPr>
        <p:spPr bwMode="auto">
          <a:xfrm rot="16200000">
            <a:off x="8318773" y="5216364"/>
            <a:ext cx="969193" cy="4000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iSCSI Target</a:t>
            </a:r>
          </a:p>
        </p:txBody>
      </p:sp>
      <p:sp>
        <p:nvSpPr>
          <p:cNvPr id="80" name="TextBox 79">
            <a:extLst>
              <a:ext uri="{FF2B5EF4-FFF2-40B4-BE49-F238E27FC236}">
                <a16:creationId xmlns:a16="http://schemas.microsoft.com/office/drawing/2014/main" id="{C86C2529-EA5C-4559-9CE8-1E03146E534A}"/>
              </a:ext>
            </a:extLst>
          </p:cNvPr>
          <p:cNvSpPr txBox="1"/>
          <p:nvPr/>
        </p:nvSpPr>
        <p:spPr>
          <a:xfrm>
            <a:off x="8766946" y="6017193"/>
            <a:ext cx="1237843" cy="139129"/>
          </a:xfrm>
          <a:prstGeom prst="rect">
            <a:avLst/>
          </a:prstGeom>
          <a:noFill/>
        </p:spPr>
        <p:txBody>
          <a:bodyPr wrap="square" lIns="0" tIns="0" rIns="0" bIns="0" rtlCol="0" anchor="ctr">
            <a:noAutofit/>
          </a:bodyPr>
          <a:lstStyle/>
          <a:p>
            <a:pPr marR="0" lvl="0" indent="0" algn="ctr" fontAlgn="base">
              <a:lnSpc>
                <a:spcPct val="90000"/>
              </a:lnSpc>
              <a:spcBef>
                <a:spcPct val="0"/>
              </a:spcBef>
              <a:spcAft>
                <a:spcPct val="0"/>
              </a:spcAft>
              <a:buClrTx/>
              <a:buSzTx/>
              <a:buFontTx/>
              <a:buNone/>
              <a:tabLst/>
              <a:defRPr/>
            </a:pPr>
            <a:r>
              <a:rPr lang="en-US" sz="1050">
                <a:solidFill>
                  <a:schemeClr val="accent1"/>
                </a:solidFill>
                <a:latin typeface="Segoe UI" panose="020B0502040204020203" pitchFamily="34" charset="0"/>
                <a:ea typeface="Segoe UI" panose="020B0502040204020203" pitchFamily="34" charset="0"/>
                <a:cs typeface="Segoe UI" panose="020B0502040204020203" pitchFamily="34" charset="0"/>
              </a:rPr>
              <a:t>Azure Backup Agent</a:t>
            </a:r>
          </a:p>
        </p:txBody>
      </p:sp>
      <p:sp>
        <p:nvSpPr>
          <p:cNvPr id="81" name="Rectangle 80">
            <a:extLst>
              <a:ext uri="{FF2B5EF4-FFF2-40B4-BE49-F238E27FC236}">
                <a16:creationId xmlns:a16="http://schemas.microsoft.com/office/drawing/2014/main" id="{3973FEC2-E132-44C0-A799-D4E262C22A7D}"/>
              </a:ext>
            </a:extLst>
          </p:cNvPr>
          <p:cNvSpPr/>
          <p:nvPr/>
        </p:nvSpPr>
        <p:spPr bwMode="auto">
          <a:xfrm>
            <a:off x="8966056" y="2813363"/>
            <a:ext cx="2469638" cy="1635341"/>
          </a:xfrm>
          <a:prstGeom prst="rect">
            <a:avLst/>
          </a:prstGeom>
          <a:noFill/>
          <a:ln w="2222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D9BA7A98-1B5B-4935-B028-192DE06249DB}"/>
              </a:ext>
            </a:extLst>
          </p:cNvPr>
          <p:cNvCxnSpPr>
            <a:cxnSpLocks/>
          </p:cNvCxnSpPr>
          <p:nvPr/>
        </p:nvCxnSpPr>
        <p:spPr>
          <a:xfrm>
            <a:off x="8987246" y="5564777"/>
            <a:ext cx="827092" cy="0"/>
          </a:xfrm>
          <a:prstGeom prst="straightConnector1">
            <a:avLst/>
          </a:prstGeom>
          <a:ln w="222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3997028-DA73-498B-8F3D-3C711814ED64}"/>
              </a:ext>
            </a:extLst>
          </p:cNvPr>
          <p:cNvSpPr txBox="1"/>
          <p:nvPr/>
        </p:nvSpPr>
        <p:spPr>
          <a:xfrm>
            <a:off x="8426019" y="3192672"/>
            <a:ext cx="1080073" cy="406353"/>
          </a:xfrm>
          <a:prstGeom prst="rect">
            <a:avLst/>
          </a:prstGeom>
          <a:solidFill>
            <a:schemeClr val="bg1">
              <a:lumMod val="95000"/>
            </a:schemeClr>
          </a:solidFill>
        </p:spPr>
        <p:txBody>
          <a:bodyPr wrap="square" lIns="0" tIns="0" rIns="0" bIns="0" rtlCol="0" anchor="ctr">
            <a:noAutofit/>
          </a:bodyPr>
          <a:lstStyle/>
          <a:p>
            <a:pPr marR="0" lvl="0" indent="0" algn="ctr" fontAlgn="base">
              <a:lnSpc>
                <a:spcPct val="90000"/>
              </a:lnSpc>
              <a:spcBef>
                <a:spcPct val="0"/>
              </a:spcBef>
              <a:spcAft>
                <a:spcPct val="0"/>
              </a:spcAft>
              <a:buClrTx/>
              <a:buSzTx/>
              <a:buFontTx/>
              <a:buNone/>
              <a:tabLst/>
              <a:defRPr/>
            </a:pPr>
            <a:r>
              <a:rPr lang="en-US" sz="105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iSCSI connection</a:t>
            </a:r>
          </a:p>
        </p:txBody>
      </p:sp>
      <p:sp>
        <p:nvSpPr>
          <p:cNvPr id="88" name="TextBox 87">
            <a:extLst>
              <a:ext uri="{FF2B5EF4-FFF2-40B4-BE49-F238E27FC236}">
                <a16:creationId xmlns:a16="http://schemas.microsoft.com/office/drawing/2014/main" id="{0F1B9252-1639-4AEF-B192-96D686E7CAF0}"/>
              </a:ext>
            </a:extLst>
          </p:cNvPr>
          <p:cNvSpPr txBox="1"/>
          <p:nvPr/>
        </p:nvSpPr>
        <p:spPr>
          <a:xfrm>
            <a:off x="8932020" y="5158455"/>
            <a:ext cx="935753" cy="127121"/>
          </a:xfrm>
          <a:prstGeom prst="rect">
            <a:avLst/>
          </a:prstGeom>
          <a:noFill/>
        </p:spPr>
        <p:txBody>
          <a:bodyPr wrap="square" lIns="0" tIns="0" rIns="0" bIns="0" rtlCol="0" anchor="ctr">
            <a:noAutofit/>
          </a:bodyPr>
          <a:lstStyle/>
          <a:p>
            <a:pPr marR="0" lvl="0" indent="0" algn="ctr" fontAlgn="base">
              <a:lnSpc>
                <a:spcPct val="90000"/>
              </a:lnSpc>
              <a:spcBef>
                <a:spcPct val="0"/>
              </a:spcBef>
              <a:spcAft>
                <a:spcPct val="0"/>
              </a:spcAft>
              <a:buClrTx/>
              <a:buSzTx/>
              <a:buFontTx/>
              <a:buNone/>
              <a:tabLst/>
              <a:defRPr/>
            </a:pPr>
            <a:r>
              <a:rPr lang="en-US" sz="105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iSCSI Connection</a:t>
            </a:r>
          </a:p>
        </p:txBody>
      </p:sp>
      <p:cxnSp>
        <p:nvCxnSpPr>
          <p:cNvPr id="90" name="Straight Arrow Connector 89">
            <a:extLst>
              <a:ext uri="{FF2B5EF4-FFF2-40B4-BE49-F238E27FC236}">
                <a16:creationId xmlns:a16="http://schemas.microsoft.com/office/drawing/2014/main" id="{11D333A9-5681-40E0-8C58-145754A9FCB0}"/>
              </a:ext>
            </a:extLst>
          </p:cNvPr>
          <p:cNvCxnSpPr>
            <a:cxnSpLocks/>
          </p:cNvCxnSpPr>
          <p:nvPr/>
        </p:nvCxnSpPr>
        <p:spPr>
          <a:xfrm>
            <a:off x="7047812" y="5566466"/>
            <a:ext cx="1555513" cy="0"/>
          </a:xfrm>
          <a:prstGeom prst="straightConnector1">
            <a:avLst/>
          </a:prstGeom>
          <a:ln w="2222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1993655-8A45-4F12-8977-E8D0901FCB36}"/>
              </a:ext>
            </a:extLst>
          </p:cNvPr>
          <p:cNvSpPr txBox="1"/>
          <p:nvPr/>
        </p:nvSpPr>
        <p:spPr>
          <a:xfrm>
            <a:off x="10453846" y="3854416"/>
            <a:ext cx="675813" cy="223292"/>
          </a:xfrm>
          <a:prstGeom prst="rect">
            <a:avLst/>
          </a:prstGeom>
          <a:noFill/>
        </p:spPr>
        <p:txBody>
          <a:bodyPr wrap="square" lIns="0" tIns="0" rIns="0" bIns="0" rtlCol="0" anchor="ctr">
            <a:noAutofit/>
          </a:bodyPr>
          <a:lstStyle/>
          <a:p>
            <a:pPr algn="ctr" fontAlgn="base">
              <a:lnSpc>
                <a:spcPct val="90000"/>
              </a:lnSpc>
              <a:spcBef>
                <a:spcPct val="0"/>
              </a:spcBef>
              <a:spcAft>
                <a:spcPct val="0"/>
              </a:spcAft>
              <a:defRPr/>
            </a:pPr>
            <a:r>
              <a:rPr lang="en-US" sz="1050">
                <a:solidFill>
                  <a:schemeClr val="accent1"/>
                </a:solidFill>
                <a:latin typeface="Segoe UI" panose="020B0502040204020203" pitchFamily="34" charset="0"/>
                <a:ea typeface="Segoe UI" panose="020B0502040204020203" pitchFamily="34" charset="0"/>
                <a:cs typeface="Segoe UI" panose="020B0502040204020203" pitchFamily="34" charset="0"/>
              </a:rPr>
              <a:t>Azure VM</a:t>
            </a:r>
          </a:p>
        </p:txBody>
      </p:sp>
      <p:sp>
        <p:nvSpPr>
          <p:cNvPr id="95" name="TextBox 94">
            <a:extLst>
              <a:ext uri="{FF2B5EF4-FFF2-40B4-BE49-F238E27FC236}">
                <a16:creationId xmlns:a16="http://schemas.microsoft.com/office/drawing/2014/main" id="{158282DF-93D6-48DE-9F54-9257652A9DD8}"/>
              </a:ext>
            </a:extLst>
          </p:cNvPr>
          <p:cNvSpPr txBox="1"/>
          <p:nvPr/>
        </p:nvSpPr>
        <p:spPr>
          <a:xfrm>
            <a:off x="10239385" y="5782119"/>
            <a:ext cx="1114140" cy="380520"/>
          </a:xfrm>
          <a:prstGeom prst="rect">
            <a:avLst/>
          </a:prstGeom>
          <a:noFill/>
        </p:spPr>
        <p:txBody>
          <a:bodyPr wrap="square" lIns="0" tIns="0" rIns="0" bIns="0" rtlCol="0" anchor="ctr">
            <a:noAutofit/>
          </a:bodyPr>
          <a:lstStyle/>
          <a:p>
            <a:pPr marR="0" lvl="0" indent="0" algn="ctr" fontAlgn="base">
              <a:lnSpc>
                <a:spcPct val="90000"/>
              </a:lnSpc>
              <a:spcBef>
                <a:spcPct val="0"/>
              </a:spcBef>
              <a:spcAft>
                <a:spcPct val="0"/>
              </a:spcAft>
              <a:buClrTx/>
              <a:buSzTx/>
              <a:buFontTx/>
              <a:buNone/>
              <a:tabLst/>
              <a:defRPr/>
            </a:pPr>
            <a:r>
              <a:rPr lang="en-US" sz="105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On-premises server</a:t>
            </a:r>
          </a:p>
        </p:txBody>
      </p:sp>
      <p:grpSp>
        <p:nvGrpSpPr>
          <p:cNvPr id="65" name="Group 64">
            <a:extLst>
              <a:ext uri="{FF2B5EF4-FFF2-40B4-BE49-F238E27FC236}">
                <a16:creationId xmlns:a16="http://schemas.microsoft.com/office/drawing/2014/main" id="{E25577A9-881F-4827-8EA8-4127D9B0835C}"/>
              </a:ext>
            </a:extLst>
          </p:cNvPr>
          <p:cNvGrpSpPr/>
          <p:nvPr/>
        </p:nvGrpSpPr>
        <p:grpSpPr>
          <a:xfrm>
            <a:off x="501842" y="3373920"/>
            <a:ext cx="2424537" cy="466207"/>
            <a:chOff x="693506" y="3017043"/>
            <a:chExt cx="2424537" cy="466207"/>
          </a:xfrm>
        </p:grpSpPr>
        <p:sp>
          <p:nvSpPr>
            <p:cNvPr id="67" name="Rectangle 66">
              <a:extLst>
                <a:ext uri="{FF2B5EF4-FFF2-40B4-BE49-F238E27FC236}">
                  <a16:creationId xmlns:a16="http://schemas.microsoft.com/office/drawing/2014/main" id="{7F0A92FE-7D5B-49D6-88B5-4AC862236E45}"/>
                </a:ext>
              </a:extLst>
            </p:cNvPr>
            <p:cNvSpPr/>
            <p:nvPr/>
          </p:nvSpPr>
          <p:spPr>
            <a:xfrm>
              <a:off x="951461" y="3017043"/>
              <a:ext cx="2166582" cy="466207"/>
            </a:xfrm>
            <a:prstGeom prst="rect">
              <a:avLst/>
            </a:prstGeom>
          </p:spPr>
          <p:txBody>
            <a:bodyPr lIns="0" tIns="0" rIns="0" bIns="0">
              <a:noAutofit/>
            </a:bodyPr>
            <a:lstStyle/>
            <a:p>
              <a:pPr lvl="0" indent="-237936" defTabSz="932114" fontAlgn="base">
                <a:spcBef>
                  <a:spcPct val="0"/>
                </a:spcBef>
                <a:spcAft>
                  <a:spcPct val="0"/>
                </a:spcAft>
                <a:defRPr/>
              </a:pPr>
              <a:r>
                <a:rPr lang="en-US" sz="2200" b="1" kern="0" dirty="0">
                  <a:solidFill>
                    <a:schemeClr val="accent1"/>
                  </a:solidFill>
                  <a:latin typeface="Segoe UI" charset="0"/>
                  <a:ea typeface="Segoe UI" charset="0"/>
                  <a:cs typeface="Segoe UI" charset="0"/>
                </a:rPr>
                <a:t>Consistent</a:t>
              </a:r>
            </a:p>
          </p:txBody>
        </p:sp>
        <p:sp>
          <p:nvSpPr>
            <p:cNvPr id="68" name="Freeform 5">
              <a:extLst>
                <a:ext uri="{FF2B5EF4-FFF2-40B4-BE49-F238E27FC236}">
                  <a16:creationId xmlns:a16="http://schemas.microsoft.com/office/drawing/2014/main" id="{BA0CA1DD-5E4B-48C4-BCF5-791283EE4283}"/>
                </a:ext>
              </a:extLst>
            </p:cNvPr>
            <p:cNvSpPr>
              <a:spLocks/>
            </p:cNvSpPr>
            <p:nvPr/>
          </p:nvSpPr>
          <p:spPr bwMode="auto">
            <a:xfrm>
              <a:off x="693506" y="314397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200"/>
            </a:p>
          </p:txBody>
        </p:sp>
      </p:grpSp>
      <p:pic>
        <p:nvPicPr>
          <p:cNvPr id="71" name="Picture 70">
            <a:extLst>
              <a:ext uri="{FF2B5EF4-FFF2-40B4-BE49-F238E27FC236}">
                <a16:creationId xmlns:a16="http://schemas.microsoft.com/office/drawing/2014/main" id="{7D3643F1-6508-4EFC-A1FF-F6522C994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092" y="2314786"/>
            <a:ext cx="667182" cy="686707"/>
          </a:xfrm>
          <a:prstGeom prst="rect">
            <a:avLst/>
          </a:prstGeom>
        </p:spPr>
      </p:pic>
      <p:sp>
        <p:nvSpPr>
          <p:cNvPr id="83" name="TextBox 82">
            <a:extLst>
              <a:ext uri="{FF2B5EF4-FFF2-40B4-BE49-F238E27FC236}">
                <a16:creationId xmlns:a16="http://schemas.microsoft.com/office/drawing/2014/main" id="{C98E47DD-C650-46A0-A361-DD3D9308FA32}"/>
              </a:ext>
            </a:extLst>
          </p:cNvPr>
          <p:cNvSpPr txBox="1"/>
          <p:nvPr/>
        </p:nvSpPr>
        <p:spPr>
          <a:xfrm>
            <a:off x="6438947" y="2294482"/>
            <a:ext cx="2333260" cy="254749"/>
          </a:xfrm>
          <a:prstGeom prst="rect">
            <a:avLst/>
          </a:prstGeom>
          <a:noFill/>
        </p:spPr>
        <p:txBody>
          <a:bodyPr wrap="square" lIns="0" tIns="0" rIns="0" bIns="0" rtlCol="0">
            <a:noAutofit/>
          </a:bodyPr>
          <a:lstStyle/>
          <a:p>
            <a:pPr marR="0" lvl="0" indent="0" algn="ctr" defTabSz="913505" fontAlgn="base">
              <a:spcAft>
                <a:spcPct val="0"/>
              </a:spcAft>
              <a:buClrTx/>
              <a:buSzPct val="90000"/>
              <a:buFontTx/>
              <a:buNone/>
              <a:tabLst/>
              <a:defRPr/>
            </a:pPr>
            <a:r>
              <a:rPr lang="en-US" sz="1600" b="1">
                <a:solidFill>
                  <a:schemeClr val="accent1"/>
                </a:solidFill>
                <a:latin typeface="Segoe UI" panose="020B0502040204020203" pitchFamily="34" charset="0"/>
                <a:ea typeface="Segoe UI" panose="020B0502040204020203" pitchFamily="34" charset="0"/>
                <a:cs typeface="Segoe UI" panose="020B0502040204020203" pitchFamily="34" charset="0"/>
              </a:rPr>
              <a:t>Azure Backup Service</a:t>
            </a:r>
          </a:p>
        </p:txBody>
      </p:sp>
      <p:sp>
        <p:nvSpPr>
          <p:cNvPr id="93" name="TextBox 92">
            <a:extLst>
              <a:ext uri="{FF2B5EF4-FFF2-40B4-BE49-F238E27FC236}">
                <a16:creationId xmlns:a16="http://schemas.microsoft.com/office/drawing/2014/main" id="{CD8EF6EC-646C-41D0-884C-7CAC09FE9E4C}"/>
              </a:ext>
            </a:extLst>
          </p:cNvPr>
          <p:cNvSpPr txBox="1"/>
          <p:nvPr/>
        </p:nvSpPr>
        <p:spPr>
          <a:xfrm>
            <a:off x="7396908" y="4315459"/>
            <a:ext cx="683800" cy="118506"/>
          </a:xfrm>
          <a:prstGeom prst="rect">
            <a:avLst/>
          </a:prstGeom>
          <a:noFill/>
        </p:spPr>
        <p:txBody>
          <a:bodyPr wrap="square" lIns="0" tIns="0" rIns="0" bIns="0" rtlCol="0">
            <a:noAutofit/>
          </a:bodyPr>
          <a:lstStyle/>
          <a:p>
            <a:pPr marR="0" lvl="0" indent="0" fontAlgn="base">
              <a:lnSpc>
                <a:spcPct val="90000"/>
              </a:lnSpc>
              <a:spcBef>
                <a:spcPct val="0"/>
              </a:spcBef>
              <a:spcAft>
                <a:spcPct val="0"/>
              </a:spcAft>
              <a:buClrTx/>
              <a:buSzTx/>
              <a:buFontTx/>
              <a:buNone/>
              <a:tabLst/>
              <a:defRPr/>
            </a:pPr>
            <a:r>
              <a:rPr lang="en-US" sz="1050" b="1">
                <a:solidFill>
                  <a:schemeClr val="accent1"/>
                </a:solidFill>
                <a:latin typeface="Segoe UI" panose="020B0502040204020203" pitchFamily="34" charset="0"/>
                <a:ea typeface="Segoe UI" panose="020B0502040204020203" pitchFamily="34" charset="0"/>
                <a:cs typeface="Segoe UI" panose="020B0502040204020203" pitchFamily="34" charset="0"/>
              </a:rPr>
              <a:t>Data plane</a:t>
            </a:r>
          </a:p>
        </p:txBody>
      </p:sp>
      <p:sp>
        <p:nvSpPr>
          <p:cNvPr id="102" name="Rectangle 101">
            <a:extLst>
              <a:ext uri="{FF2B5EF4-FFF2-40B4-BE49-F238E27FC236}">
                <a16:creationId xmlns:a16="http://schemas.microsoft.com/office/drawing/2014/main" id="{05514FE1-6F1C-4A62-8FF2-E5349ADCD28A}"/>
              </a:ext>
            </a:extLst>
          </p:cNvPr>
          <p:cNvSpPr/>
          <p:nvPr/>
        </p:nvSpPr>
        <p:spPr bwMode="auto">
          <a:xfrm>
            <a:off x="7405080" y="3084666"/>
            <a:ext cx="91108" cy="11120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Freeform 21">
            <a:extLst>
              <a:ext uri="{FF2B5EF4-FFF2-40B4-BE49-F238E27FC236}">
                <a16:creationId xmlns:a16="http://schemas.microsoft.com/office/drawing/2014/main" id="{5E2EA24C-89A0-4D6A-9A56-BEB455B80EFC}"/>
              </a:ext>
            </a:extLst>
          </p:cNvPr>
          <p:cNvSpPr>
            <a:spLocks noEditPoints="1"/>
          </p:cNvSpPr>
          <p:nvPr/>
        </p:nvSpPr>
        <p:spPr bwMode="auto">
          <a:xfrm>
            <a:off x="10480521" y="5217294"/>
            <a:ext cx="634064" cy="496284"/>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C85B8369-F70E-4BB9-B5FC-03AECF1ABC1C}"/>
              </a:ext>
            </a:extLst>
          </p:cNvPr>
          <p:cNvGrpSpPr/>
          <p:nvPr/>
        </p:nvGrpSpPr>
        <p:grpSpPr>
          <a:xfrm>
            <a:off x="4383020" y="3794764"/>
            <a:ext cx="1078166" cy="1114143"/>
            <a:chOff x="3599505" y="3458182"/>
            <a:chExt cx="1078166" cy="1114143"/>
          </a:xfrm>
        </p:grpSpPr>
        <p:sp>
          <p:nvSpPr>
            <p:cNvPr id="33" name="Rectangle 32">
              <a:extLst>
                <a:ext uri="{FF2B5EF4-FFF2-40B4-BE49-F238E27FC236}">
                  <a16:creationId xmlns:a16="http://schemas.microsoft.com/office/drawing/2014/main" id="{CE87B59B-CE2D-45B0-AF57-0ADAAEAB842B}"/>
                </a:ext>
              </a:extLst>
            </p:cNvPr>
            <p:cNvSpPr/>
            <p:nvPr/>
          </p:nvSpPr>
          <p:spPr bwMode="auto">
            <a:xfrm>
              <a:off x="3660655" y="3716532"/>
              <a:ext cx="1017016" cy="855793"/>
            </a:xfrm>
            <a:prstGeom prst="rect">
              <a:avLst/>
            </a:prstGeom>
            <a:noFill/>
            <a:ln w="222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TextBox 38">
              <a:extLst>
                <a:ext uri="{FF2B5EF4-FFF2-40B4-BE49-F238E27FC236}">
                  <a16:creationId xmlns:a16="http://schemas.microsoft.com/office/drawing/2014/main" id="{97F9E000-37E5-4395-AC03-BAF777531185}"/>
                </a:ext>
              </a:extLst>
            </p:cNvPr>
            <p:cNvSpPr txBox="1"/>
            <p:nvPr/>
          </p:nvSpPr>
          <p:spPr>
            <a:xfrm>
              <a:off x="3844083" y="4209238"/>
              <a:ext cx="633769" cy="289947"/>
            </a:xfrm>
            <a:prstGeom prst="rect">
              <a:avLst/>
            </a:prstGeom>
            <a:noFill/>
          </p:spPr>
          <p:txBody>
            <a:bodyPr wrap="square" lIns="0" tIns="0" rIns="0" bIns="0" rtlCol="0" anchor="ctr">
              <a:noAutofit/>
            </a:bodyPr>
            <a:lstStyle/>
            <a:p>
              <a:pPr marL="0" marR="0" lvl="0" indent="0" algn="ctr" defTabSz="914400" rtl="0" eaLnBrk="1" fontAlgn="auto" latinLnBrk="0" hangingPunct="1">
                <a:spcBef>
                  <a:spcPts val="0"/>
                </a:spcBef>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r>
                <a:rPr lang="en-US" sz="900">
                  <a:solidFill>
                    <a:schemeClr val="accent1"/>
                  </a:solidFill>
                  <a:latin typeface="Segoe UI" panose="020B0502040204020203" pitchFamily="34" charset="0"/>
                  <a:ea typeface="Segoe UI" panose="020B0502040204020203" pitchFamily="34" charset="0"/>
                  <a:cs typeface="Segoe UI" panose="020B0502040204020203" pitchFamily="34" charset="0"/>
                </a:rPr>
                <a:t>VHD</a:t>
              </a:r>
            </a:p>
            <a:p>
              <a:pPr marL="0" marR="0" lvl="0" indent="0" algn="ctr" defTabSz="914400" rtl="0" eaLnBrk="1" fontAlgn="auto" latinLnBrk="0" hangingPunct="1">
                <a:spcBef>
                  <a:spcPts val="0"/>
                </a:spcBef>
                <a:buClrTx/>
                <a:buSzTx/>
                <a:buFontTx/>
                <a:buNone/>
                <a:tabLst/>
                <a:defRPr/>
              </a:pPr>
              <a:r>
                <a:rPr lang="en-US" sz="900">
                  <a:solidFill>
                    <a:schemeClr val="accent1"/>
                  </a:solidFill>
                  <a:latin typeface="Segoe UI" panose="020B0502040204020203" pitchFamily="34" charset="0"/>
                  <a:ea typeface="Segoe UI" panose="020B0502040204020203" pitchFamily="34" charset="0"/>
                  <a:cs typeface="Segoe UI" panose="020B0502040204020203" pitchFamily="34" charset="0"/>
                </a:rPr>
                <a:t>snapshots</a:t>
              </a:r>
            </a:p>
          </p:txBody>
        </p:sp>
        <p:sp>
          <p:nvSpPr>
            <p:cNvPr id="86" name="Database_EFC7">
              <a:extLst>
                <a:ext uri="{FF2B5EF4-FFF2-40B4-BE49-F238E27FC236}">
                  <a16:creationId xmlns:a16="http://schemas.microsoft.com/office/drawing/2014/main" id="{315B854E-0888-4560-B6E9-AD591D86BD8A}"/>
                </a:ext>
              </a:extLst>
            </p:cNvPr>
            <p:cNvSpPr>
              <a:spLocks noChangeAspect="1" noEditPoints="1"/>
            </p:cNvSpPr>
            <p:nvPr/>
          </p:nvSpPr>
          <p:spPr bwMode="auto">
            <a:xfrm>
              <a:off x="3912712" y="3872105"/>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89" name="Database_EFC7">
              <a:extLst>
                <a:ext uri="{FF2B5EF4-FFF2-40B4-BE49-F238E27FC236}">
                  <a16:creationId xmlns:a16="http://schemas.microsoft.com/office/drawing/2014/main" id="{AE9B4A40-E747-4C69-A315-74031A766D83}"/>
                </a:ext>
              </a:extLst>
            </p:cNvPr>
            <p:cNvSpPr>
              <a:spLocks noChangeAspect="1" noEditPoints="1"/>
            </p:cNvSpPr>
            <p:nvPr/>
          </p:nvSpPr>
          <p:spPr bwMode="auto">
            <a:xfrm>
              <a:off x="4216381" y="3872105"/>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nvGrpSpPr>
            <p:cNvPr id="10" name="Group 9">
              <a:extLst>
                <a:ext uri="{FF2B5EF4-FFF2-40B4-BE49-F238E27FC236}">
                  <a16:creationId xmlns:a16="http://schemas.microsoft.com/office/drawing/2014/main" id="{D9E0012F-D2DB-43D6-B1BE-3933701DFD8B}"/>
                </a:ext>
              </a:extLst>
            </p:cNvPr>
            <p:cNvGrpSpPr/>
            <p:nvPr/>
          </p:nvGrpSpPr>
          <p:grpSpPr>
            <a:xfrm>
              <a:off x="3599505" y="3458182"/>
              <a:ext cx="358341" cy="303300"/>
              <a:chOff x="3608388" y="1365250"/>
              <a:chExt cx="1477963" cy="1250950"/>
            </a:xfrm>
          </p:grpSpPr>
          <p:sp>
            <p:nvSpPr>
              <p:cNvPr id="8" name="Freeform 5">
                <a:extLst>
                  <a:ext uri="{FF2B5EF4-FFF2-40B4-BE49-F238E27FC236}">
                    <a16:creationId xmlns:a16="http://schemas.microsoft.com/office/drawing/2014/main" id="{197E55A0-4EF3-4FBD-A506-DE1034B43E25}"/>
                  </a:ext>
                </a:extLst>
              </p:cNvPr>
              <p:cNvSpPr>
                <a:spLocks noEditPoints="1"/>
              </p:cNvSpPr>
              <p:nvPr/>
            </p:nvSpPr>
            <p:spPr bwMode="auto">
              <a:xfrm>
                <a:off x="4189413" y="1843088"/>
                <a:ext cx="285750" cy="290513"/>
              </a:xfrm>
              <a:custGeom>
                <a:avLst/>
                <a:gdLst>
                  <a:gd name="T0" fmla="*/ 34 w 67"/>
                  <a:gd name="T1" fmla="*/ 0 h 68"/>
                  <a:gd name="T2" fmla="*/ 0 w 67"/>
                  <a:gd name="T3" fmla="*/ 34 h 68"/>
                  <a:gd name="T4" fmla="*/ 34 w 67"/>
                  <a:gd name="T5" fmla="*/ 68 h 68"/>
                  <a:gd name="T6" fmla="*/ 67 w 67"/>
                  <a:gd name="T7" fmla="*/ 34 h 68"/>
                  <a:gd name="T8" fmla="*/ 34 w 67"/>
                  <a:gd name="T9" fmla="*/ 0 h 68"/>
                  <a:gd name="T10" fmla="*/ 42 w 67"/>
                  <a:gd name="T11" fmla="*/ 42 h 68"/>
                  <a:gd name="T12" fmla="*/ 34 w 67"/>
                  <a:gd name="T13" fmla="*/ 46 h 68"/>
                  <a:gd name="T14" fmla="*/ 29 w 67"/>
                  <a:gd name="T15" fmla="*/ 45 h 68"/>
                  <a:gd name="T16" fmla="*/ 22 w 67"/>
                  <a:gd name="T17" fmla="*/ 34 h 68"/>
                  <a:gd name="T18" fmla="*/ 34 w 67"/>
                  <a:gd name="T19" fmla="*/ 23 h 68"/>
                  <a:gd name="T20" fmla="*/ 45 w 67"/>
                  <a:gd name="T21" fmla="*/ 34 h 68"/>
                  <a:gd name="T22" fmla="*/ 42 w 67"/>
                  <a:gd name="T2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8">
                    <a:moveTo>
                      <a:pt x="34" y="0"/>
                    </a:moveTo>
                    <a:cubicBezTo>
                      <a:pt x="15" y="0"/>
                      <a:pt x="0" y="16"/>
                      <a:pt x="0" y="34"/>
                    </a:cubicBezTo>
                    <a:cubicBezTo>
                      <a:pt x="0" y="53"/>
                      <a:pt x="15" y="68"/>
                      <a:pt x="34" y="68"/>
                    </a:cubicBezTo>
                    <a:cubicBezTo>
                      <a:pt x="52" y="68"/>
                      <a:pt x="67" y="53"/>
                      <a:pt x="67" y="34"/>
                    </a:cubicBezTo>
                    <a:cubicBezTo>
                      <a:pt x="67" y="16"/>
                      <a:pt x="52" y="0"/>
                      <a:pt x="34" y="0"/>
                    </a:cubicBezTo>
                    <a:close/>
                    <a:moveTo>
                      <a:pt x="42" y="42"/>
                    </a:moveTo>
                    <a:cubicBezTo>
                      <a:pt x="39" y="44"/>
                      <a:pt x="37" y="46"/>
                      <a:pt x="34" y="46"/>
                    </a:cubicBezTo>
                    <a:cubicBezTo>
                      <a:pt x="32" y="46"/>
                      <a:pt x="30" y="45"/>
                      <a:pt x="29" y="45"/>
                    </a:cubicBezTo>
                    <a:cubicBezTo>
                      <a:pt x="25" y="43"/>
                      <a:pt x="22" y="39"/>
                      <a:pt x="22" y="34"/>
                    </a:cubicBezTo>
                    <a:cubicBezTo>
                      <a:pt x="22" y="28"/>
                      <a:pt x="27" y="23"/>
                      <a:pt x="34" y="23"/>
                    </a:cubicBezTo>
                    <a:cubicBezTo>
                      <a:pt x="40" y="23"/>
                      <a:pt x="45" y="28"/>
                      <a:pt x="45" y="34"/>
                    </a:cubicBezTo>
                    <a:cubicBezTo>
                      <a:pt x="45" y="37"/>
                      <a:pt x="44" y="40"/>
                      <a:pt x="42" y="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53B921AF-9975-4061-8EE3-B50E4D8D6162}"/>
                  </a:ext>
                </a:extLst>
              </p:cNvPr>
              <p:cNvSpPr>
                <a:spLocks noEditPoints="1"/>
              </p:cNvSpPr>
              <p:nvPr/>
            </p:nvSpPr>
            <p:spPr bwMode="auto">
              <a:xfrm>
                <a:off x="3608388" y="1365250"/>
                <a:ext cx="1477963" cy="1250950"/>
              </a:xfrm>
              <a:custGeom>
                <a:avLst/>
                <a:gdLst>
                  <a:gd name="T0" fmla="*/ 313 w 346"/>
                  <a:gd name="T1" fmla="*/ 0 h 293"/>
                  <a:gd name="T2" fmla="*/ 79 w 346"/>
                  <a:gd name="T3" fmla="*/ 0 h 293"/>
                  <a:gd name="T4" fmla="*/ 45 w 346"/>
                  <a:gd name="T5" fmla="*/ 33 h 293"/>
                  <a:gd name="T6" fmla="*/ 45 w 346"/>
                  <a:gd name="T7" fmla="*/ 45 h 293"/>
                  <a:gd name="T8" fmla="*/ 11 w 346"/>
                  <a:gd name="T9" fmla="*/ 45 h 293"/>
                  <a:gd name="T10" fmla="*/ 0 w 346"/>
                  <a:gd name="T11" fmla="*/ 56 h 293"/>
                  <a:gd name="T12" fmla="*/ 0 w 346"/>
                  <a:gd name="T13" fmla="*/ 124 h 293"/>
                  <a:gd name="T14" fmla="*/ 11 w 346"/>
                  <a:gd name="T15" fmla="*/ 135 h 293"/>
                  <a:gd name="T16" fmla="*/ 45 w 346"/>
                  <a:gd name="T17" fmla="*/ 135 h 293"/>
                  <a:gd name="T18" fmla="*/ 45 w 346"/>
                  <a:gd name="T19" fmla="*/ 146 h 293"/>
                  <a:gd name="T20" fmla="*/ 45 w 346"/>
                  <a:gd name="T21" fmla="*/ 148 h 293"/>
                  <a:gd name="T22" fmla="*/ 45 w 346"/>
                  <a:gd name="T23" fmla="*/ 158 h 293"/>
                  <a:gd name="T24" fmla="*/ 11 w 346"/>
                  <a:gd name="T25" fmla="*/ 158 h 293"/>
                  <a:gd name="T26" fmla="*/ 0 w 346"/>
                  <a:gd name="T27" fmla="*/ 169 h 293"/>
                  <a:gd name="T28" fmla="*/ 0 w 346"/>
                  <a:gd name="T29" fmla="*/ 237 h 293"/>
                  <a:gd name="T30" fmla="*/ 11 w 346"/>
                  <a:gd name="T31" fmla="*/ 248 h 293"/>
                  <a:gd name="T32" fmla="*/ 45 w 346"/>
                  <a:gd name="T33" fmla="*/ 248 h 293"/>
                  <a:gd name="T34" fmla="*/ 45 w 346"/>
                  <a:gd name="T35" fmla="*/ 259 h 293"/>
                  <a:gd name="T36" fmla="*/ 79 w 346"/>
                  <a:gd name="T37" fmla="*/ 293 h 293"/>
                  <a:gd name="T38" fmla="*/ 313 w 346"/>
                  <a:gd name="T39" fmla="*/ 293 h 293"/>
                  <a:gd name="T40" fmla="*/ 346 w 346"/>
                  <a:gd name="T41" fmla="*/ 259 h 293"/>
                  <a:gd name="T42" fmla="*/ 346 w 346"/>
                  <a:gd name="T43" fmla="*/ 148 h 293"/>
                  <a:gd name="T44" fmla="*/ 346 w 346"/>
                  <a:gd name="T45" fmla="*/ 146 h 293"/>
                  <a:gd name="T46" fmla="*/ 346 w 346"/>
                  <a:gd name="T47" fmla="*/ 33 h 293"/>
                  <a:gd name="T48" fmla="*/ 313 w 346"/>
                  <a:gd name="T49" fmla="*/ 0 h 293"/>
                  <a:gd name="T50" fmla="*/ 226 w 346"/>
                  <a:gd name="T51" fmla="*/ 146 h 293"/>
                  <a:gd name="T52" fmla="*/ 225 w 346"/>
                  <a:gd name="T53" fmla="*/ 159 h 293"/>
                  <a:gd name="T54" fmla="*/ 217 w 346"/>
                  <a:gd name="T55" fmla="*/ 177 h 293"/>
                  <a:gd name="T56" fmla="*/ 245 w 346"/>
                  <a:gd name="T57" fmla="*/ 206 h 293"/>
                  <a:gd name="T58" fmla="*/ 245 w 346"/>
                  <a:gd name="T59" fmla="*/ 222 h 293"/>
                  <a:gd name="T60" fmla="*/ 229 w 346"/>
                  <a:gd name="T61" fmla="*/ 222 h 293"/>
                  <a:gd name="T62" fmla="*/ 201 w 346"/>
                  <a:gd name="T63" fmla="*/ 193 h 293"/>
                  <a:gd name="T64" fmla="*/ 170 w 346"/>
                  <a:gd name="T65" fmla="*/ 203 h 293"/>
                  <a:gd name="T66" fmla="*/ 138 w 346"/>
                  <a:gd name="T67" fmla="*/ 193 h 293"/>
                  <a:gd name="T68" fmla="*/ 110 w 346"/>
                  <a:gd name="T69" fmla="*/ 222 h 293"/>
                  <a:gd name="T70" fmla="*/ 94 w 346"/>
                  <a:gd name="T71" fmla="*/ 222 h 293"/>
                  <a:gd name="T72" fmla="*/ 94 w 346"/>
                  <a:gd name="T73" fmla="*/ 206 h 293"/>
                  <a:gd name="T74" fmla="*/ 122 w 346"/>
                  <a:gd name="T75" fmla="*/ 177 h 293"/>
                  <a:gd name="T76" fmla="*/ 113 w 346"/>
                  <a:gd name="T77" fmla="*/ 146 h 293"/>
                  <a:gd name="T78" fmla="*/ 122 w 346"/>
                  <a:gd name="T79" fmla="*/ 115 h 293"/>
                  <a:gd name="T80" fmla="*/ 94 w 346"/>
                  <a:gd name="T81" fmla="*/ 87 h 293"/>
                  <a:gd name="T82" fmla="*/ 94 w 346"/>
                  <a:gd name="T83" fmla="*/ 71 h 293"/>
                  <a:gd name="T84" fmla="*/ 110 w 346"/>
                  <a:gd name="T85" fmla="*/ 71 h 293"/>
                  <a:gd name="T86" fmla="*/ 138 w 346"/>
                  <a:gd name="T87" fmla="*/ 99 h 293"/>
                  <a:gd name="T88" fmla="*/ 170 w 346"/>
                  <a:gd name="T89" fmla="*/ 90 h 293"/>
                  <a:gd name="T90" fmla="*/ 201 w 346"/>
                  <a:gd name="T91" fmla="*/ 99 h 293"/>
                  <a:gd name="T92" fmla="*/ 229 w 346"/>
                  <a:gd name="T93" fmla="*/ 71 h 293"/>
                  <a:gd name="T94" fmla="*/ 245 w 346"/>
                  <a:gd name="T95" fmla="*/ 71 h 293"/>
                  <a:gd name="T96" fmla="*/ 245 w 346"/>
                  <a:gd name="T97" fmla="*/ 87 h 293"/>
                  <a:gd name="T98" fmla="*/ 217 w 346"/>
                  <a:gd name="T99" fmla="*/ 115 h 293"/>
                  <a:gd name="T100" fmla="*/ 226 w 346"/>
                  <a:gd name="T101" fmla="*/ 146 h 293"/>
                  <a:gd name="T102" fmla="*/ 301 w 346"/>
                  <a:gd name="T103" fmla="*/ 146 h 293"/>
                  <a:gd name="T104" fmla="*/ 301 w 346"/>
                  <a:gd name="T105" fmla="*/ 191 h 293"/>
                  <a:gd name="T106" fmla="*/ 290 w 346"/>
                  <a:gd name="T107" fmla="*/ 203 h 293"/>
                  <a:gd name="T108" fmla="*/ 279 w 346"/>
                  <a:gd name="T109" fmla="*/ 191 h 293"/>
                  <a:gd name="T110" fmla="*/ 279 w 346"/>
                  <a:gd name="T111" fmla="*/ 146 h 293"/>
                  <a:gd name="T112" fmla="*/ 279 w 346"/>
                  <a:gd name="T113" fmla="*/ 101 h 293"/>
                  <a:gd name="T114" fmla="*/ 290 w 346"/>
                  <a:gd name="T115" fmla="*/ 90 h 293"/>
                  <a:gd name="T116" fmla="*/ 301 w 346"/>
                  <a:gd name="T117" fmla="*/ 101 h 293"/>
                  <a:gd name="T118" fmla="*/ 301 w 346"/>
                  <a:gd name="T119" fmla="*/ 14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293">
                    <a:moveTo>
                      <a:pt x="313" y="0"/>
                    </a:moveTo>
                    <a:cubicBezTo>
                      <a:pt x="79" y="0"/>
                      <a:pt x="79" y="0"/>
                      <a:pt x="79" y="0"/>
                    </a:cubicBezTo>
                    <a:cubicBezTo>
                      <a:pt x="61" y="0"/>
                      <a:pt x="45" y="15"/>
                      <a:pt x="45" y="33"/>
                    </a:cubicBezTo>
                    <a:cubicBezTo>
                      <a:pt x="45" y="45"/>
                      <a:pt x="45" y="45"/>
                      <a:pt x="45" y="45"/>
                    </a:cubicBezTo>
                    <a:cubicBezTo>
                      <a:pt x="11" y="45"/>
                      <a:pt x="11" y="45"/>
                      <a:pt x="11" y="45"/>
                    </a:cubicBezTo>
                    <a:cubicBezTo>
                      <a:pt x="5" y="45"/>
                      <a:pt x="0" y="50"/>
                      <a:pt x="0" y="56"/>
                    </a:cubicBezTo>
                    <a:cubicBezTo>
                      <a:pt x="0" y="124"/>
                      <a:pt x="0" y="124"/>
                      <a:pt x="0" y="124"/>
                    </a:cubicBezTo>
                    <a:cubicBezTo>
                      <a:pt x="0" y="130"/>
                      <a:pt x="5" y="135"/>
                      <a:pt x="11" y="135"/>
                    </a:cubicBezTo>
                    <a:cubicBezTo>
                      <a:pt x="45" y="135"/>
                      <a:pt x="45" y="135"/>
                      <a:pt x="45" y="135"/>
                    </a:cubicBezTo>
                    <a:cubicBezTo>
                      <a:pt x="45" y="146"/>
                      <a:pt x="45" y="146"/>
                      <a:pt x="45" y="146"/>
                    </a:cubicBezTo>
                    <a:cubicBezTo>
                      <a:pt x="45" y="148"/>
                      <a:pt x="45" y="148"/>
                      <a:pt x="45" y="148"/>
                    </a:cubicBezTo>
                    <a:cubicBezTo>
                      <a:pt x="45" y="158"/>
                      <a:pt x="45" y="158"/>
                      <a:pt x="45" y="158"/>
                    </a:cubicBezTo>
                    <a:cubicBezTo>
                      <a:pt x="11" y="158"/>
                      <a:pt x="11" y="158"/>
                      <a:pt x="11" y="158"/>
                    </a:cubicBezTo>
                    <a:cubicBezTo>
                      <a:pt x="5" y="158"/>
                      <a:pt x="0" y="163"/>
                      <a:pt x="0" y="169"/>
                    </a:cubicBezTo>
                    <a:cubicBezTo>
                      <a:pt x="0" y="237"/>
                      <a:pt x="0" y="237"/>
                      <a:pt x="0" y="237"/>
                    </a:cubicBezTo>
                    <a:cubicBezTo>
                      <a:pt x="0" y="243"/>
                      <a:pt x="5" y="248"/>
                      <a:pt x="11" y="248"/>
                    </a:cubicBezTo>
                    <a:cubicBezTo>
                      <a:pt x="45" y="248"/>
                      <a:pt x="45" y="248"/>
                      <a:pt x="45" y="248"/>
                    </a:cubicBezTo>
                    <a:cubicBezTo>
                      <a:pt x="45" y="259"/>
                      <a:pt x="45" y="259"/>
                      <a:pt x="45" y="259"/>
                    </a:cubicBezTo>
                    <a:cubicBezTo>
                      <a:pt x="45" y="278"/>
                      <a:pt x="61" y="293"/>
                      <a:pt x="79" y="293"/>
                    </a:cubicBezTo>
                    <a:cubicBezTo>
                      <a:pt x="313" y="293"/>
                      <a:pt x="313" y="293"/>
                      <a:pt x="313" y="293"/>
                    </a:cubicBezTo>
                    <a:cubicBezTo>
                      <a:pt x="331" y="293"/>
                      <a:pt x="346" y="278"/>
                      <a:pt x="346" y="259"/>
                    </a:cubicBezTo>
                    <a:cubicBezTo>
                      <a:pt x="346" y="148"/>
                      <a:pt x="346" y="148"/>
                      <a:pt x="346" y="148"/>
                    </a:cubicBezTo>
                    <a:cubicBezTo>
                      <a:pt x="346" y="146"/>
                      <a:pt x="346" y="146"/>
                      <a:pt x="346" y="146"/>
                    </a:cubicBezTo>
                    <a:cubicBezTo>
                      <a:pt x="346" y="33"/>
                      <a:pt x="346" y="33"/>
                      <a:pt x="346" y="33"/>
                    </a:cubicBezTo>
                    <a:cubicBezTo>
                      <a:pt x="346" y="15"/>
                      <a:pt x="331" y="0"/>
                      <a:pt x="313" y="0"/>
                    </a:cubicBezTo>
                    <a:close/>
                    <a:moveTo>
                      <a:pt x="226" y="146"/>
                    </a:moveTo>
                    <a:cubicBezTo>
                      <a:pt x="226" y="151"/>
                      <a:pt x="225" y="155"/>
                      <a:pt x="225" y="159"/>
                    </a:cubicBezTo>
                    <a:cubicBezTo>
                      <a:pt x="223" y="166"/>
                      <a:pt x="220" y="172"/>
                      <a:pt x="217" y="177"/>
                    </a:cubicBezTo>
                    <a:cubicBezTo>
                      <a:pt x="245" y="206"/>
                      <a:pt x="245" y="206"/>
                      <a:pt x="245" y="206"/>
                    </a:cubicBezTo>
                    <a:cubicBezTo>
                      <a:pt x="250" y="210"/>
                      <a:pt x="250" y="218"/>
                      <a:pt x="245" y="222"/>
                    </a:cubicBezTo>
                    <a:cubicBezTo>
                      <a:pt x="241" y="226"/>
                      <a:pt x="234" y="226"/>
                      <a:pt x="229" y="222"/>
                    </a:cubicBezTo>
                    <a:cubicBezTo>
                      <a:pt x="201" y="193"/>
                      <a:pt x="201" y="193"/>
                      <a:pt x="201" y="193"/>
                    </a:cubicBezTo>
                    <a:cubicBezTo>
                      <a:pt x="192" y="199"/>
                      <a:pt x="181" y="203"/>
                      <a:pt x="170" y="203"/>
                    </a:cubicBezTo>
                    <a:cubicBezTo>
                      <a:pt x="158" y="203"/>
                      <a:pt x="147" y="199"/>
                      <a:pt x="138" y="193"/>
                    </a:cubicBezTo>
                    <a:cubicBezTo>
                      <a:pt x="110" y="222"/>
                      <a:pt x="110" y="222"/>
                      <a:pt x="110" y="222"/>
                    </a:cubicBezTo>
                    <a:cubicBezTo>
                      <a:pt x="105" y="226"/>
                      <a:pt x="98" y="226"/>
                      <a:pt x="94" y="222"/>
                    </a:cubicBezTo>
                    <a:cubicBezTo>
                      <a:pt x="89" y="218"/>
                      <a:pt x="89" y="210"/>
                      <a:pt x="94" y="206"/>
                    </a:cubicBezTo>
                    <a:cubicBezTo>
                      <a:pt x="122" y="177"/>
                      <a:pt x="122" y="177"/>
                      <a:pt x="122" y="177"/>
                    </a:cubicBezTo>
                    <a:cubicBezTo>
                      <a:pt x="117" y="169"/>
                      <a:pt x="113" y="158"/>
                      <a:pt x="113" y="146"/>
                    </a:cubicBezTo>
                    <a:cubicBezTo>
                      <a:pt x="113" y="135"/>
                      <a:pt x="117" y="124"/>
                      <a:pt x="122" y="115"/>
                    </a:cubicBezTo>
                    <a:cubicBezTo>
                      <a:pt x="94" y="87"/>
                      <a:pt x="94" y="87"/>
                      <a:pt x="94" y="87"/>
                    </a:cubicBezTo>
                    <a:cubicBezTo>
                      <a:pt x="89" y="82"/>
                      <a:pt x="89" y="75"/>
                      <a:pt x="94" y="71"/>
                    </a:cubicBezTo>
                    <a:cubicBezTo>
                      <a:pt x="98" y="66"/>
                      <a:pt x="105" y="66"/>
                      <a:pt x="110" y="71"/>
                    </a:cubicBezTo>
                    <a:cubicBezTo>
                      <a:pt x="138" y="99"/>
                      <a:pt x="138" y="99"/>
                      <a:pt x="138" y="99"/>
                    </a:cubicBezTo>
                    <a:cubicBezTo>
                      <a:pt x="147" y="93"/>
                      <a:pt x="158" y="90"/>
                      <a:pt x="170" y="90"/>
                    </a:cubicBezTo>
                    <a:cubicBezTo>
                      <a:pt x="181" y="90"/>
                      <a:pt x="192" y="93"/>
                      <a:pt x="201" y="99"/>
                    </a:cubicBezTo>
                    <a:cubicBezTo>
                      <a:pt x="229" y="71"/>
                      <a:pt x="229" y="71"/>
                      <a:pt x="229" y="71"/>
                    </a:cubicBezTo>
                    <a:cubicBezTo>
                      <a:pt x="234" y="66"/>
                      <a:pt x="241" y="66"/>
                      <a:pt x="245" y="71"/>
                    </a:cubicBezTo>
                    <a:cubicBezTo>
                      <a:pt x="250" y="75"/>
                      <a:pt x="250" y="82"/>
                      <a:pt x="245" y="87"/>
                    </a:cubicBezTo>
                    <a:cubicBezTo>
                      <a:pt x="217" y="115"/>
                      <a:pt x="217" y="115"/>
                      <a:pt x="217" y="115"/>
                    </a:cubicBezTo>
                    <a:cubicBezTo>
                      <a:pt x="222" y="124"/>
                      <a:pt x="226" y="135"/>
                      <a:pt x="226" y="146"/>
                    </a:cubicBezTo>
                    <a:close/>
                    <a:moveTo>
                      <a:pt x="301" y="146"/>
                    </a:moveTo>
                    <a:cubicBezTo>
                      <a:pt x="301" y="191"/>
                      <a:pt x="301" y="191"/>
                      <a:pt x="301" y="191"/>
                    </a:cubicBezTo>
                    <a:cubicBezTo>
                      <a:pt x="301" y="198"/>
                      <a:pt x="296" y="203"/>
                      <a:pt x="290" y="203"/>
                    </a:cubicBezTo>
                    <a:cubicBezTo>
                      <a:pt x="284" y="203"/>
                      <a:pt x="279" y="198"/>
                      <a:pt x="279" y="191"/>
                    </a:cubicBezTo>
                    <a:cubicBezTo>
                      <a:pt x="279" y="146"/>
                      <a:pt x="279" y="146"/>
                      <a:pt x="279" y="146"/>
                    </a:cubicBezTo>
                    <a:cubicBezTo>
                      <a:pt x="279" y="101"/>
                      <a:pt x="279" y="101"/>
                      <a:pt x="279" y="101"/>
                    </a:cubicBezTo>
                    <a:cubicBezTo>
                      <a:pt x="279" y="95"/>
                      <a:pt x="284" y="90"/>
                      <a:pt x="290" y="90"/>
                    </a:cubicBezTo>
                    <a:cubicBezTo>
                      <a:pt x="296" y="90"/>
                      <a:pt x="301" y="95"/>
                      <a:pt x="301" y="101"/>
                    </a:cubicBezTo>
                    <a:lnTo>
                      <a:pt x="301"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8" name="Group 117">
            <a:extLst>
              <a:ext uri="{FF2B5EF4-FFF2-40B4-BE49-F238E27FC236}">
                <a16:creationId xmlns:a16="http://schemas.microsoft.com/office/drawing/2014/main" id="{BEEE60B9-4438-4837-8D36-22310D76B303}"/>
              </a:ext>
            </a:extLst>
          </p:cNvPr>
          <p:cNvGrpSpPr/>
          <p:nvPr/>
        </p:nvGrpSpPr>
        <p:grpSpPr>
          <a:xfrm>
            <a:off x="4376687" y="5002548"/>
            <a:ext cx="1078166" cy="1114143"/>
            <a:chOff x="3599505" y="3458182"/>
            <a:chExt cx="1078166" cy="1114143"/>
          </a:xfrm>
        </p:grpSpPr>
        <p:sp>
          <p:nvSpPr>
            <p:cNvPr id="119" name="Rectangle 118">
              <a:extLst>
                <a:ext uri="{FF2B5EF4-FFF2-40B4-BE49-F238E27FC236}">
                  <a16:creationId xmlns:a16="http://schemas.microsoft.com/office/drawing/2014/main" id="{600EE750-9884-4D1A-A91E-0ED6D5735769}"/>
                </a:ext>
              </a:extLst>
            </p:cNvPr>
            <p:cNvSpPr/>
            <p:nvPr/>
          </p:nvSpPr>
          <p:spPr bwMode="auto">
            <a:xfrm>
              <a:off x="3660655" y="3716532"/>
              <a:ext cx="1017016" cy="855793"/>
            </a:xfrm>
            <a:prstGeom prst="rect">
              <a:avLst/>
            </a:prstGeom>
            <a:noFill/>
            <a:ln w="222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TextBox 119">
              <a:extLst>
                <a:ext uri="{FF2B5EF4-FFF2-40B4-BE49-F238E27FC236}">
                  <a16:creationId xmlns:a16="http://schemas.microsoft.com/office/drawing/2014/main" id="{2C14C02D-7D9B-42B9-A2C9-1BEAF7EEE620}"/>
                </a:ext>
              </a:extLst>
            </p:cNvPr>
            <p:cNvSpPr txBox="1"/>
            <p:nvPr/>
          </p:nvSpPr>
          <p:spPr>
            <a:xfrm>
              <a:off x="3844083" y="4209238"/>
              <a:ext cx="633769" cy="289947"/>
            </a:xfrm>
            <a:prstGeom prst="rect">
              <a:avLst/>
            </a:prstGeom>
            <a:noFill/>
          </p:spPr>
          <p:txBody>
            <a:bodyPr wrap="square" lIns="0" tIns="0" rIns="0" bIns="0" rtlCol="0" anchor="ctr">
              <a:noAutofit/>
            </a:bodyPr>
            <a:lstStyle/>
            <a:p>
              <a:pPr marL="0" marR="0" lvl="0" indent="0" algn="ctr" defTabSz="914400" rtl="0" eaLnBrk="1" fontAlgn="auto" latinLnBrk="0" hangingPunct="1">
                <a:spcBef>
                  <a:spcPts val="0"/>
                </a:spcBef>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r>
                <a:rPr lang="en-US" sz="900">
                  <a:solidFill>
                    <a:schemeClr val="accent1"/>
                  </a:solidFill>
                  <a:latin typeface="Segoe UI" panose="020B0502040204020203" pitchFamily="34" charset="0"/>
                  <a:ea typeface="Segoe UI" panose="020B0502040204020203" pitchFamily="34" charset="0"/>
                  <a:cs typeface="Segoe UI" panose="020B0502040204020203" pitchFamily="34" charset="0"/>
                </a:rPr>
                <a:t>VHD</a:t>
              </a:r>
            </a:p>
            <a:p>
              <a:pPr marL="0" marR="0" lvl="0" indent="0" algn="ctr" defTabSz="914400" rtl="0" eaLnBrk="1" fontAlgn="auto" latinLnBrk="0" hangingPunct="1">
                <a:spcBef>
                  <a:spcPts val="0"/>
                </a:spcBef>
                <a:buClrTx/>
                <a:buSzTx/>
                <a:buFontTx/>
                <a:buNone/>
                <a:tabLst/>
                <a:defRPr/>
              </a:pPr>
              <a:r>
                <a:rPr lang="en-US" sz="900">
                  <a:solidFill>
                    <a:schemeClr val="accent1"/>
                  </a:solidFill>
                  <a:latin typeface="Segoe UI" panose="020B0502040204020203" pitchFamily="34" charset="0"/>
                  <a:ea typeface="Segoe UI" panose="020B0502040204020203" pitchFamily="34" charset="0"/>
                  <a:cs typeface="Segoe UI" panose="020B0502040204020203" pitchFamily="34" charset="0"/>
                </a:rPr>
                <a:t>snapshots</a:t>
              </a:r>
            </a:p>
          </p:txBody>
        </p:sp>
        <p:sp>
          <p:nvSpPr>
            <p:cNvPr id="121" name="Database_EFC7">
              <a:extLst>
                <a:ext uri="{FF2B5EF4-FFF2-40B4-BE49-F238E27FC236}">
                  <a16:creationId xmlns:a16="http://schemas.microsoft.com/office/drawing/2014/main" id="{375FF2B0-F005-4ADC-A689-D8D022EA3208}"/>
                </a:ext>
              </a:extLst>
            </p:cNvPr>
            <p:cNvSpPr>
              <a:spLocks noChangeAspect="1" noEditPoints="1"/>
            </p:cNvSpPr>
            <p:nvPr/>
          </p:nvSpPr>
          <p:spPr bwMode="auto">
            <a:xfrm>
              <a:off x="3912712" y="3872105"/>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22" name="Database_EFC7">
              <a:extLst>
                <a:ext uri="{FF2B5EF4-FFF2-40B4-BE49-F238E27FC236}">
                  <a16:creationId xmlns:a16="http://schemas.microsoft.com/office/drawing/2014/main" id="{6791661A-C124-4CC8-AA18-AC9539BF5A45}"/>
                </a:ext>
              </a:extLst>
            </p:cNvPr>
            <p:cNvSpPr>
              <a:spLocks noChangeAspect="1" noEditPoints="1"/>
            </p:cNvSpPr>
            <p:nvPr/>
          </p:nvSpPr>
          <p:spPr bwMode="auto">
            <a:xfrm>
              <a:off x="4216381" y="3872105"/>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nvGrpSpPr>
            <p:cNvPr id="123" name="Group 122">
              <a:extLst>
                <a:ext uri="{FF2B5EF4-FFF2-40B4-BE49-F238E27FC236}">
                  <a16:creationId xmlns:a16="http://schemas.microsoft.com/office/drawing/2014/main" id="{D2F6AE67-2E99-4C36-9FC5-AC4E8DEA49AF}"/>
                </a:ext>
              </a:extLst>
            </p:cNvPr>
            <p:cNvGrpSpPr/>
            <p:nvPr/>
          </p:nvGrpSpPr>
          <p:grpSpPr>
            <a:xfrm>
              <a:off x="3599505" y="3458182"/>
              <a:ext cx="358341" cy="303300"/>
              <a:chOff x="3608388" y="1365250"/>
              <a:chExt cx="1477963" cy="1250950"/>
            </a:xfrm>
          </p:grpSpPr>
          <p:sp>
            <p:nvSpPr>
              <p:cNvPr id="124" name="Freeform 5">
                <a:extLst>
                  <a:ext uri="{FF2B5EF4-FFF2-40B4-BE49-F238E27FC236}">
                    <a16:creationId xmlns:a16="http://schemas.microsoft.com/office/drawing/2014/main" id="{6FAC21E3-93CA-43FE-A882-C6CCD3D0B431}"/>
                  </a:ext>
                </a:extLst>
              </p:cNvPr>
              <p:cNvSpPr>
                <a:spLocks noEditPoints="1"/>
              </p:cNvSpPr>
              <p:nvPr/>
            </p:nvSpPr>
            <p:spPr bwMode="auto">
              <a:xfrm>
                <a:off x="4189413" y="1843088"/>
                <a:ext cx="285750" cy="290513"/>
              </a:xfrm>
              <a:custGeom>
                <a:avLst/>
                <a:gdLst>
                  <a:gd name="T0" fmla="*/ 34 w 67"/>
                  <a:gd name="T1" fmla="*/ 0 h 68"/>
                  <a:gd name="T2" fmla="*/ 0 w 67"/>
                  <a:gd name="T3" fmla="*/ 34 h 68"/>
                  <a:gd name="T4" fmla="*/ 34 w 67"/>
                  <a:gd name="T5" fmla="*/ 68 h 68"/>
                  <a:gd name="T6" fmla="*/ 67 w 67"/>
                  <a:gd name="T7" fmla="*/ 34 h 68"/>
                  <a:gd name="T8" fmla="*/ 34 w 67"/>
                  <a:gd name="T9" fmla="*/ 0 h 68"/>
                  <a:gd name="T10" fmla="*/ 42 w 67"/>
                  <a:gd name="T11" fmla="*/ 42 h 68"/>
                  <a:gd name="T12" fmla="*/ 34 w 67"/>
                  <a:gd name="T13" fmla="*/ 46 h 68"/>
                  <a:gd name="T14" fmla="*/ 29 w 67"/>
                  <a:gd name="T15" fmla="*/ 45 h 68"/>
                  <a:gd name="T16" fmla="*/ 22 w 67"/>
                  <a:gd name="T17" fmla="*/ 34 h 68"/>
                  <a:gd name="T18" fmla="*/ 34 w 67"/>
                  <a:gd name="T19" fmla="*/ 23 h 68"/>
                  <a:gd name="T20" fmla="*/ 45 w 67"/>
                  <a:gd name="T21" fmla="*/ 34 h 68"/>
                  <a:gd name="T22" fmla="*/ 42 w 67"/>
                  <a:gd name="T2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8">
                    <a:moveTo>
                      <a:pt x="34" y="0"/>
                    </a:moveTo>
                    <a:cubicBezTo>
                      <a:pt x="15" y="0"/>
                      <a:pt x="0" y="16"/>
                      <a:pt x="0" y="34"/>
                    </a:cubicBezTo>
                    <a:cubicBezTo>
                      <a:pt x="0" y="53"/>
                      <a:pt x="15" y="68"/>
                      <a:pt x="34" y="68"/>
                    </a:cubicBezTo>
                    <a:cubicBezTo>
                      <a:pt x="52" y="68"/>
                      <a:pt x="67" y="53"/>
                      <a:pt x="67" y="34"/>
                    </a:cubicBezTo>
                    <a:cubicBezTo>
                      <a:pt x="67" y="16"/>
                      <a:pt x="52" y="0"/>
                      <a:pt x="34" y="0"/>
                    </a:cubicBezTo>
                    <a:close/>
                    <a:moveTo>
                      <a:pt x="42" y="42"/>
                    </a:moveTo>
                    <a:cubicBezTo>
                      <a:pt x="39" y="44"/>
                      <a:pt x="37" y="46"/>
                      <a:pt x="34" y="46"/>
                    </a:cubicBezTo>
                    <a:cubicBezTo>
                      <a:pt x="32" y="46"/>
                      <a:pt x="30" y="45"/>
                      <a:pt x="29" y="45"/>
                    </a:cubicBezTo>
                    <a:cubicBezTo>
                      <a:pt x="25" y="43"/>
                      <a:pt x="22" y="39"/>
                      <a:pt x="22" y="34"/>
                    </a:cubicBezTo>
                    <a:cubicBezTo>
                      <a:pt x="22" y="28"/>
                      <a:pt x="27" y="23"/>
                      <a:pt x="34" y="23"/>
                    </a:cubicBezTo>
                    <a:cubicBezTo>
                      <a:pt x="40" y="23"/>
                      <a:pt x="45" y="28"/>
                      <a:pt x="45" y="34"/>
                    </a:cubicBezTo>
                    <a:cubicBezTo>
                      <a:pt x="45" y="37"/>
                      <a:pt x="44" y="40"/>
                      <a:pt x="42" y="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6">
                <a:extLst>
                  <a:ext uri="{FF2B5EF4-FFF2-40B4-BE49-F238E27FC236}">
                    <a16:creationId xmlns:a16="http://schemas.microsoft.com/office/drawing/2014/main" id="{7301D950-0B64-4F3B-8298-EDB0F0F58976}"/>
                  </a:ext>
                </a:extLst>
              </p:cNvPr>
              <p:cNvSpPr>
                <a:spLocks noEditPoints="1"/>
              </p:cNvSpPr>
              <p:nvPr/>
            </p:nvSpPr>
            <p:spPr bwMode="auto">
              <a:xfrm>
                <a:off x="3608388" y="1365250"/>
                <a:ext cx="1477963" cy="1250950"/>
              </a:xfrm>
              <a:custGeom>
                <a:avLst/>
                <a:gdLst>
                  <a:gd name="T0" fmla="*/ 313 w 346"/>
                  <a:gd name="T1" fmla="*/ 0 h 293"/>
                  <a:gd name="T2" fmla="*/ 79 w 346"/>
                  <a:gd name="T3" fmla="*/ 0 h 293"/>
                  <a:gd name="T4" fmla="*/ 45 w 346"/>
                  <a:gd name="T5" fmla="*/ 33 h 293"/>
                  <a:gd name="T6" fmla="*/ 45 w 346"/>
                  <a:gd name="T7" fmla="*/ 45 h 293"/>
                  <a:gd name="T8" fmla="*/ 11 w 346"/>
                  <a:gd name="T9" fmla="*/ 45 h 293"/>
                  <a:gd name="T10" fmla="*/ 0 w 346"/>
                  <a:gd name="T11" fmla="*/ 56 h 293"/>
                  <a:gd name="T12" fmla="*/ 0 w 346"/>
                  <a:gd name="T13" fmla="*/ 124 h 293"/>
                  <a:gd name="T14" fmla="*/ 11 w 346"/>
                  <a:gd name="T15" fmla="*/ 135 h 293"/>
                  <a:gd name="T16" fmla="*/ 45 w 346"/>
                  <a:gd name="T17" fmla="*/ 135 h 293"/>
                  <a:gd name="T18" fmla="*/ 45 w 346"/>
                  <a:gd name="T19" fmla="*/ 146 h 293"/>
                  <a:gd name="T20" fmla="*/ 45 w 346"/>
                  <a:gd name="T21" fmla="*/ 148 h 293"/>
                  <a:gd name="T22" fmla="*/ 45 w 346"/>
                  <a:gd name="T23" fmla="*/ 158 h 293"/>
                  <a:gd name="T24" fmla="*/ 11 w 346"/>
                  <a:gd name="T25" fmla="*/ 158 h 293"/>
                  <a:gd name="T26" fmla="*/ 0 w 346"/>
                  <a:gd name="T27" fmla="*/ 169 h 293"/>
                  <a:gd name="T28" fmla="*/ 0 w 346"/>
                  <a:gd name="T29" fmla="*/ 237 h 293"/>
                  <a:gd name="T30" fmla="*/ 11 w 346"/>
                  <a:gd name="T31" fmla="*/ 248 h 293"/>
                  <a:gd name="T32" fmla="*/ 45 w 346"/>
                  <a:gd name="T33" fmla="*/ 248 h 293"/>
                  <a:gd name="T34" fmla="*/ 45 w 346"/>
                  <a:gd name="T35" fmla="*/ 259 h 293"/>
                  <a:gd name="T36" fmla="*/ 79 w 346"/>
                  <a:gd name="T37" fmla="*/ 293 h 293"/>
                  <a:gd name="T38" fmla="*/ 313 w 346"/>
                  <a:gd name="T39" fmla="*/ 293 h 293"/>
                  <a:gd name="T40" fmla="*/ 346 w 346"/>
                  <a:gd name="T41" fmla="*/ 259 h 293"/>
                  <a:gd name="T42" fmla="*/ 346 w 346"/>
                  <a:gd name="T43" fmla="*/ 148 h 293"/>
                  <a:gd name="T44" fmla="*/ 346 w 346"/>
                  <a:gd name="T45" fmla="*/ 146 h 293"/>
                  <a:gd name="T46" fmla="*/ 346 w 346"/>
                  <a:gd name="T47" fmla="*/ 33 h 293"/>
                  <a:gd name="T48" fmla="*/ 313 w 346"/>
                  <a:gd name="T49" fmla="*/ 0 h 293"/>
                  <a:gd name="T50" fmla="*/ 226 w 346"/>
                  <a:gd name="T51" fmla="*/ 146 h 293"/>
                  <a:gd name="T52" fmla="*/ 225 w 346"/>
                  <a:gd name="T53" fmla="*/ 159 h 293"/>
                  <a:gd name="T54" fmla="*/ 217 w 346"/>
                  <a:gd name="T55" fmla="*/ 177 h 293"/>
                  <a:gd name="T56" fmla="*/ 245 w 346"/>
                  <a:gd name="T57" fmla="*/ 206 h 293"/>
                  <a:gd name="T58" fmla="*/ 245 w 346"/>
                  <a:gd name="T59" fmla="*/ 222 h 293"/>
                  <a:gd name="T60" fmla="*/ 229 w 346"/>
                  <a:gd name="T61" fmla="*/ 222 h 293"/>
                  <a:gd name="T62" fmla="*/ 201 w 346"/>
                  <a:gd name="T63" fmla="*/ 193 h 293"/>
                  <a:gd name="T64" fmla="*/ 170 w 346"/>
                  <a:gd name="T65" fmla="*/ 203 h 293"/>
                  <a:gd name="T66" fmla="*/ 138 w 346"/>
                  <a:gd name="T67" fmla="*/ 193 h 293"/>
                  <a:gd name="T68" fmla="*/ 110 w 346"/>
                  <a:gd name="T69" fmla="*/ 222 h 293"/>
                  <a:gd name="T70" fmla="*/ 94 w 346"/>
                  <a:gd name="T71" fmla="*/ 222 h 293"/>
                  <a:gd name="T72" fmla="*/ 94 w 346"/>
                  <a:gd name="T73" fmla="*/ 206 h 293"/>
                  <a:gd name="T74" fmla="*/ 122 w 346"/>
                  <a:gd name="T75" fmla="*/ 177 h 293"/>
                  <a:gd name="T76" fmla="*/ 113 w 346"/>
                  <a:gd name="T77" fmla="*/ 146 h 293"/>
                  <a:gd name="T78" fmla="*/ 122 w 346"/>
                  <a:gd name="T79" fmla="*/ 115 h 293"/>
                  <a:gd name="T80" fmla="*/ 94 w 346"/>
                  <a:gd name="T81" fmla="*/ 87 h 293"/>
                  <a:gd name="T82" fmla="*/ 94 w 346"/>
                  <a:gd name="T83" fmla="*/ 71 h 293"/>
                  <a:gd name="T84" fmla="*/ 110 w 346"/>
                  <a:gd name="T85" fmla="*/ 71 h 293"/>
                  <a:gd name="T86" fmla="*/ 138 w 346"/>
                  <a:gd name="T87" fmla="*/ 99 h 293"/>
                  <a:gd name="T88" fmla="*/ 170 w 346"/>
                  <a:gd name="T89" fmla="*/ 90 h 293"/>
                  <a:gd name="T90" fmla="*/ 201 w 346"/>
                  <a:gd name="T91" fmla="*/ 99 h 293"/>
                  <a:gd name="T92" fmla="*/ 229 w 346"/>
                  <a:gd name="T93" fmla="*/ 71 h 293"/>
                  <a:gd name="T94" fmla="*/ 245 w 346"/>
                  <a:gd name="T95" fmla="*/ 71 h 293"/>
                  <a:gd name="T96" fmla="*/ 245 w 346"/>
                  <a:gd name="T97" fmla="*/ 87 h 293"/>
                  <a:gd name="T98" fmla="*/ 217 w 346"/>
                  <a:gd name="T99" fmla="*/ 115 h 293"/>
                  <a:gd name="T100" fmla="*/ 226 w 346"/>
                  <a:gd name="T101" fmla="*/ 146 h 293"/>
                  <a:gd name="T102" fmla="*/ 301 w 346"/>
                  <a:gd name="T103" fmla="*/ 146 h 293"/>
                  <a:gd name="T104" fmla="*/ 301 w 346"/>
                  <a:gd name="T105" fmla="*/ 191 h 293"/>
                  <a:gd name="T106" fmla="*/ 290 w 346"/>
                  <a:gd name="T107" fmla="*/ 203 h 293"/>
                  <a:gd name="T108" fmla="*/ 279 w 346"/>
                  <a:gd name="T109" fmla="*/ 191 h 293"/>
                  <a:gd name="T110" fmla="*/ 279 w 346"/>
                  <a:gd name="T111" fmla="*/ 146 h 293"/>
                  <a:gd name="T112" fmla="*/ 279 w 346"/>
                  <a:gd name="T113" fmla="*/ 101 h 293"/>
                  <a:gd name="T114" fmla="*/ 290 w 346"/>
                  <a:gd name="T115" fmla="*/ 90 h 293"/>
                  <a:gd name="T116" fmla="*/ 301 w 346"/>
                  <a:gd name="T117" fmla="*/ 101 h 293"/>
                  <a:gd name="T118" fmla="*/ 301 w 346"/>
                  <a:gd name="T119" fmla="*/ 14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293">
                    <a:moveTo>
                      <a:pt x="313" y="0"/>
                    </a:moveTo>
                    <a:cubicBezTo>
                      <a:pt x="79" y="0"/>
                      <a:pt x="79" y="0"/>
                      <a:pt x="79" y="0"/>
                    </a:cubicBezTo>
                    <a:cubicBezTo>
                      <a:pt x="61" y="0"/>
                      <a:pt x="45" y="15"/>
                      <a:pt x="45" y="33"/>
                    </a:cubicBezTo>
                    <a:cubicBezTo>
                      <a:pt x="45" y="45"/>
                      <a:pt x="45" y="45"/>
                      <a:pt x="45" y="45"/>
                    </a:cubicBezTo>
                    <a:cubicBezTo>
                      <a:pt x="11" y="45"/>
                      <a:pt x="11" y="45"/>
                      <a:pt x="11" y="45"/>
                    </a:cubicBezTo>
                    <a:cubicBezTo>
                      <a:pt x="5" y="45"/>
                      <a:pt x="0" y="50"/>
                      <a:pt x="0" y="56"/>
                    </a:cubicBezTo>
                    <a:cubicBezTo>
                      <a:pt x="0" y="124"/>
                      <a:pt x="0" y="124"/>
                      <a:pt x="0" y="124"/>
                    </a:cubicBezTo>
                    <a:cubicBezTo>
                      <a:pt x="0" y="130"/>
                      <a:pt x="5" y="135"/>
                      <a:pt x="11" y="135"/>
                    </a:cubicBezTo>
                    <a:cubicBezTo>
                      <a:pt x="45" y="135"/>
                      <a:pt x="45" y="135"/>
                      <a:pt x="45" y="135"/>
                    </a:cubicBezTo>
                    <a:cubicBezTo>
                      <a:pt x="45" y="146"/>
                      <a:pt x="45" y="146"/>
                      <a:pt x="45" y="146"/>
                    </a:cubicBezTo>
                    <a:cubicBezTo>
                      <a:pt x="45" y="148"/>
                      <a:pt x="45" y="148"/>
                      <a:pt x="45" y="148"/>
                    </a:cubicBezTo>
                    <a:cubicBezTo>
                      <a:pt x="45" y="158"/>
                      <a:pt x="45" y="158"/>
                      <a:pt x="45" y="158"/>
                    </a:cubicBezTo>
                    <a:cubicBezTo>
                      <a:pt x="11" y="158"/>
                      <a:pt x="11" y="158"/>
                      <a:pt x="11" y="158"/>
                    </a:cubicBezTo>
                    <a:cubicBezTo>
                      <a:pt x="5" y="158"/>
                      <a:pt x="0" y="163"/>
                      <a:pt x="0" y="169"/>
                    </a:cubicBezTo>
                    <a:cubicBezTo>
                      <a:pt x="0" y="237"/>
                      <a:pt x="0" y="237"/>
                      <a:pt x="0" y="237"/>
                    </a:cubicBezTo>
                    <a:cubicBezTo>
                      <a:pt x="0" y="243"/>
                      <a:pt x="5" y="248"/>
                      <a:pt x="11" y="248"/>
                    </a:cubicBezTo>
                    <a:cubicBezTo>
                      <a:pt x="45" y="248"/>
                      <a:pt x="45" y="248"/>
                      <a:pt x="45" y="248"/>
                    </a:cubicBezTo>
                    <a:cubicBezTo>
                      <a:pt x="45" y="259"/>
                      <a:pt x="45" y="259"/>
                      <a:pt x="45" y="259"/>
                    </a:cubicBezTo>
                    <a:cubicBezTo>
                      <a:pt x="45" y="278"/>
                      <a:pt x="61" y="293"/>
                      <a:pt x="79" y="293"/>
                    </a:cubicBezTo>
                    <a:cubicBezTo>
                      <a:pt x="313" y="293"/>
                      <a:pt x="313" y="293"/>
                      <a:pt x="313" y="293"/>
                    </a:cubicBezTo>
                    <a:cubicBezTo>
                      <a:pt x="331" y="293"/>
                      <a:pt x="346" y="278"/>
                      <a:pt x="346" y="259"/>
                    </a:cubicBezTo>
                    <a:cubicBezTo>
                      <a:pt x="346" y="148"/>
                      <a:pt x="346" y="148"/>
                      <a:pt x="346" y="148"/>
                    </a:cubicBezTo>
                    <a:cubicBezTo>
                      <a:pt x="346" y="146"/>
                      <a:pt x="346" y="146"/>
                      <a:pt x="346" y="146"/>
                    </a:cubicBezTo>
                    <a:cubicBezTo>
                      <a:pt x="346" y="33"/>
                      <a:pt x="346" y="33"/>
                      <a:pt x="346" y="33"/>
                    </a:cubicBezTo>
                    <a:cubicBezTo>
                      <a:pt x="346" y="15"/>
                      <a:pt x="331" y="0"/>
                      <a:pt x="313" y="0"/>
                    </a:cubicBezTo>
                    <a:close/>
                    <a:moveTo>
                      <a:pt x="226" y="146"/>
                    </a:moveTo>
                    <a:cubicBezTo>
                      <a:pt x="226" y="151"/>
                      <a:pt x="225" y="155"/>
                      <a:pt x="225" y="159"/>
                    </a:cubicBezTo>
                    <a:cubicBezTo>
                      <a:pt x="223" y="166"/>
                      <a:pt x="220" y="172"/>
                      <a:pt x="217" y="177"/>
                    </a:cubicBezTo>
                    <a:cubicBezTo>
                      <a:pt x="245" y="206"/>
                      <a:pt x="245" y="206"/>
                      <a:pt x="245" y="206"/>
                    </a:cubicBezTo>
                    <a:cubicBezTo>
                      <a:pt x="250" y="210"/>
                      <a:pt x="250" y="218"/>
                      <a:pt x="245" y="222"/>
                    </a:cubicBezTo>
                    <a:cubicBezTo>
                      <a:pt x="241" y="226"/>
                      <a:pt x="234" y="226"/>
                      <a:pt x="229" y="222"/>
                    </a:cubicBezTo>
                    <a:cubicBezTo>
                      <a:pt x="201" y="193"/>
                      <a:pt x="201" y="193"/>
                      <a:pt x="201" y="193"/>
                    </a:cubicBezTo>
                    <a:cubicBezTo>
                      <a:pt x="192" y="199"/>
                      <a:pt x="181" y="203"/>
                      <a:pt x="170" y="203"/>
                    </a:cubicBezTo>
                    <a:cubicBezTo>
                      <a:pt x="158" y="203"/>
                      <a:pt x="147" y="199"/>
                      <a:pt x="138" y="193"/>
                    </a:cubicBezTo>
                    <a:cubicBezTo>
                      <a:pt x="110" y="222"/>
                      <a:pt x="110" y="222"/>
                      <a:pt x="110" y="222"/>
                    </a:cubicBezTo>
                    <a:cubicBezTo>
                      <a:pt x="105" y="226"/>
                      <a:pt x="98" y="226"/>
                      <a:pt x="94" y="222"/>
                    </a:cubicBezTo>
                    <a:cubicBezTo>
                      <a:pt x="89" y="218"/>
                      <a:pt x="89" y="210"/>
                      <a:pt x="94" y="206"/>
                    </a:cubicBezTo>
                    <a:cubicBezTo>
                      <a:pt x="122" y="177"/>
                      <a:pt x="122" y="177"/>
                      <a:pt x="122" y="177"/>
                    </a:cubicBezTo>
                    <a:cubicBezTo>
                      <a:pt x="117" y="169"/>
                      <a:pt x="113" y="158"/>
                      <a:pt x="113" y="146"/>
                    </a:cubicBezTo>
                    <a:cubicBezTo>
                      <a:pt x="113" y="135"/>
                      <a:pt x="117" y="124"/>
                      <a:pt x="122" y="115"/>
                    </a:cubicBezTo>
                    <a:cubicBezTo>
                      <a:pt x="94" y="87"/>
                      <a:pt x="94" y="87"/>
                      <a:pt x="94" y="87"/>
                    </a:cubicBezTo>
                    <a:cubicBezTo>
                      <a:pt x="89" y="82"/>
                      <a:pt x="89" y="75"/>
                      <a:pt x="94" y="71"/>
                    </a:cubicBezTo>
                    <a:cubicBezTo>
                      <a:pt x="98" y="66"/>
                      <a:pt x="105" y="66"/>
                      <a:pt x="110" y="71"/>
                    </a:cubicBezTo>
                    <a:cubicBezTo>
                      <a:pt x="138" y="99"/>
                      <a:pt x="138" y="99"/>
                      <a:pt x="138" y="99"/>
                    </a:cubicBezTo>
                    <a:cubicBezTo>
                      <a:pt x="147" y="93"/>
                      <a:pt x="158" y="90"/>
                      <a:pt x="170" y="90"/>
                    </a:cubicBezTo>
                    <a:cubicBezTo>
                      <a:pt x="181" y="90"/>
                      <a:pt x="192" y="93"/>
                      <a:pt x="201" y="99"/>
                    </a:cubicBezTo>
                    <a:cubicBezTo>
                      <a:pt x="229" y="71"/>
                      <a:pt x="229" y="71"/>
                      <a:pt x="229" y="71"/>
                    </a:cubicBezTo>
                    <a:cubicBezTo>
                      <a:pt x="234" y="66"/>
                      <a:pt x="241" y="66"/>
                      <a:pt x="245" y="71"/>
                    </a:cubicBezTo>
                    <a:cubicBezTo>
                      <a:pt x="250" y="75"/>
                      <a:pt x="250" y="82"/>
                      <a:pt x="245" y="87"/>
                    </a:cubicBezTo>
                    <a:cubicBezTo>
                      <a:pt x="217" y="115"/>
                      <a:pt x="217" y="115"/>
                      <a:pt x="217" y="115"/>
                    </a:cubicBezTo>
                    <a:cubicBezTo>
                      <a:pt x="222" y="124"/>
                      <a:pt x="226" y="135"/>
                      <a:pt x="226" y="146"/>
                    </a:cubicBezTo>
                    <a:close/>
                    <a:moveTo>
                      <a:pt x="301" y="146"/>
                    </a:moveTo>
                    <a:cubicBezTo>
                      <a:pt x="301" y="191"/>
                      <a:pt x="301" y="191"/>
                      <a:pt x="301" y="191"/>
                    </a:cubicBezTo>
                    <a:cubicBezTo>
                      <a:pt x="301" y="198"/>
                      <a:pt x="296" y="203"/>
                      <a:pt x="290" y="203"/>
                    </a:cubicBezTo>
                    <a:cubicBezTo>
                      <a:pt x="284" y="203"/>
                      <a:pt x="279" y="198"/>
                      <a:pt x="279" y="191"/>
                    </a:cubicBezTo>
                    <a:cubicBezTo>
                      <a:pt x="279" y="146"/>
                      <a:pt x="279" y="146"/>
                      <a:pt x="279" y="146"/>
                    </a:cubicBezTo>
                    <a:cubicBezTo>
                      <a:pt x="279" y="101"/>
                      <a:pt x="279" y="101"/>
                      <a:pt x="279" y="101"/>
                    </a:cubicBezTo>
                    <a:cubicBezTo>
                      <a:pt x="279" y="95"/>
                      <a:pt x="284" y="90"/>
                      <a:pt x="290" y="90"/>
                    </a:cubicBezTo>
                    <a:cubicBezTo>
                      <a:pt x="296" y="90"/>
                      <a:pt x="301" y="95"/>
                      <a:pt x="301" y="101"/>
                    </a:cubicBezTo>
                    <a:lnTo>
                      <a:pt x="301"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a:extLst>
              <a:ext uri="{FF2B5EF4-FFF2-40B4-BE49-F238E27FC236}">
                <a16:creationId xmlns:a16="http://schemas.microsoft.com/office/drawing/2014/main" id="{7D79133E-7148-4A22-8EC8-879ACA804658}"/>
              </a:ext>
            </a:extLst>
          </p:cNvPr>
          <p:cNvGrpSpPr/>
          <p:nvPr/>
        </p:nvGrpSpPr>
        <p:grpSpPr>
          <a:xfrm flipH="1">
            <a:off x="4993563" y="3579638"/>
            <a:ext cx="818278" cy="443467"/>
            <a:chOff x="4883973" y="3166095"/>
            <a:chExt cx="818278" cy="309159"/>
          </a:xfrm>
        </p:grpSpPr>
        <p:cxnSp>
          <p:nvCxnSpPr>
            <p:cNvPr id="127" name="Straight Connector 126">
              <a:extLst>
                <a:ext uri="{FF2B5EF4-FFF2-40B4-BE49-F238E27FC236}">
                  <a16:creationId xmlns:a16="http://schemas.microsoft.com/office/drawing/2014/main" id="{E21D80E9-D8DD-4985-8843-3CF1B5BCD441}"/>
                </a:ext>
              </a:extLst>
            </p:cNvPr>
            <p:cNvCxnSpPr>
              <a:cxnSpLocks/>
            </p:cNvCxnSpPr>
            <p:nvPr/>
          </p:nvCxnSpPr>
          <p:spPr>
            <a:xfrm>
              <a:off x="4883973" y="3169138"/>
              <a:ext cx="818278" cy="0"/>
            </a:xfrm>
            <a:prstGeom prst="line">
              <a:avLst/>
            </a:prstGeom>
            <a:ln w="22225" cap="rnd" cmpd="sng">
              <a:solidFill>
                <a:schemeClr val="bg1">
                  <a:lumMod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82819844-5A8D-4ECA-833B-E93F0E6560FB}"/>
                </a:ext>
              </a:extLst>
            </p:cNvPr>
            <p:cNvCxnSpPr>
              <a:cxnSpLocks/>
            </p:cNvCxnSpPr>
            <p:nvPr/>
          </p:nvCxnSpPr>
          <p:spPr>
            <a:xfrm>
              <a:off x="5702251" y="3166095"/>
              <a:ext cx="0" cy="309159"/>
            </a:xfrm>
            <a:prstGeom prst="straightConnector1">
              <a:avLst/>
            </a:prstGeom>
            <a:ln w="22225" cap="rnd" cmpd="sng">
              <a:solidFill>
                <a:schemeClr val="bg1">
                  <a:lumMod val="5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95DD4540-8A4A-459C-87A3-5548A100FA40}"/>
              </a:ext>
            </a:extLst>
          </p:cNvPr>
          <p:cNvGrpSpPr/>
          <p:nvPr/>
        </p:nvGrpSpPr>
        <p:grpSpPr>
          <a:xfrm>
            <a:off x="10481309" y="3305111"/>
            <a:ext cx="633276" cy="480764"/>
            <a:chOff x="3686176" y="4067176"/>
            <a:chExt cx="1298575" cy="985838"/>
          </a:xfrm>
          <a:solidFill>
            <a:schemeClr val="accent1"/>
          </a:solidFill>
        </p:grpSpPr>
        <p:sp>
          <p:nvSpPr>
            <p:cNvPr id="130" name="Freeform 5">
              <a:extLst>
                <a:ext uri="{FF2B5EF4-FFF2-40B4-BE49-F238E27FC236}">
                  <a16:creationId xmlns:a16="http://schemas.microsoft.com/office/drawing/2014/main" id="{B66ED1A1-F739-40CB-BBD6-2A85A0CBA806}"/>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
              <a:extLst>
                <a:ext uri="{FF2B5EF4-FFF2-40B4-BE49-F238E27FC236}">
                  <a16:creationId xmlns:a16="http://schemas.microsoft.com/office/drawing/2014/main" id="{9997CD86-FF36-47EF-B691-B822D10336E7}"/>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
              <a:extLst>
                <a:ext uri="{FF2B5EF4-FFF2-40B4-BE49-F238E27FC236}">
                  <a16:creationId xmlns:a16="http://schemas.microsoft.com/office/drawing/2014/main" id="{3F681786-9702-4D97-89BC-DA02553130ED}"/>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4" name="Straight Arrow Connector 83">
            <a:extLst>
              <a:ext uri="{FF2B5EF4-FFF2-40B4-BE49-F238E27FC236}">
                <a16:creationId xmlns:a16="http://schemas.microsoft.com/office/drawing/2014/main" id="{4E6B5839-AFFA-4105-82C1-F43C5D1D6DFD}"/>
              </a:ext>
            </a:extLst>
          </p:cNvPr>
          <p:cNvCxnSpPr>
            <a:cxnSpLocks/>
          </p:cNvCxnSpPr>
          <p:nvPr/>
        </p:nvCxnSpPr>
        <p:spPr>
          <a:xfrm>
            <a:off x="7929520" y="3579638"/>
            <a:ext cx="1884818" cy="0"/>
          </a:xfrm>
          <a:prstGeom prst="straightConnector1">
            <a:avLst/>
          </a:prstGeom>
          <a:ln w="222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6F5A856E-CFC9-4907-BEC0-90791853B863}"/>
              </a:ext>
            </a:extLst>
          </p:cNvPr>
          <p:cNvGrpSpPr/>
          <p:nvPr/>
        </p:nvGrpSpPr>
        <p:grpSpPr>
          <a:xfrm>
            <a:off x="11112968" y="4560223"/>
            <a:ext cx="384312" cy="528508"/>
            <a:chOff x="11190510" y="4382535"/>
            <a:chExt cx="384312" cy="528508"/>
          </a:xfrm>
        </p:grpSpPr>
        <p:sp>
          <p:nvSpPr>
            <p:cNvPr id="43" name="Rectangle 42">
              <a:extLst>
                <a:ext uri="{FF2B5EF4-FFF2-40B4-BE49-F238E27FC236}">
                  <a16:creationId xmlns:a16="http://schemas.microsoft.com/office/drawing/2014/main" id="{B3F9724E-C9BF-464C-9CCF-1422373E4415}"/>
                </a:ext>
              </a:extLst>
            </p:cNvPr>
            <p:cNvSpPr/>
            <p:nvPr/>
          </p:nvSpPr>
          <p:spPr bwMode="auto">
            <a:xfrm>
              <a:off x="11190510" y="4468288"/>
              <a:ext cx="384312" cy="44275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D96B0387-8CFE-4DAC-AA90-B643FFB64B90}"/>
                </a:ext>
              </a:extLst>
            </p:cNvPr>
            <p:cNvGrpSpPr/>
            <p:nvPr/>
          </p:nvGrpSpPr>
          <p:grpSpPr>
            <a:xfrm>
              <a:off x="11226525" y="4382535"/>
              <a:ext cx="331788" cy="434976"/>
              <a:chOff x="11283951" y="4387850"/>
              <a:chExt cx="331788" cy="434976"/>
            </a:xfrm>
            <a:solidFill>
              <a:schemeClr val="bg1">
                <a:lumMod val="50000"/>
              </a:schemeClr>
            </a:solidFill>
          </p:grpSpPr>
          <p:sp>
            <p:nvSpPr>
              <p:cNvPr id="27" name="Freeform 10">
                <a:extLst>
                  <a:ext uri="{FF2B5EF4-FFF2-40B4-BE49-F238E27FC236}">
                    <a16:creationId xmlns:a16="http://schemas.microsoft.com/office/drawing/2014/main" id="{9CD08DBF-1263-4976-8C61-C5F69BBD3996}"/>
                  </a:ext>
                </a:extLst>
              </p:cNvPr>
              <p:cNvSpPr>
                <a:spLocks noEditPoints="1"/>
              </p:cNvSpPr>
              <p:nvPr/>
            </p:nvSpPr>
            <p:spPr bwMode="auto">
              <a:xfrm>
                <a:off x="11283951" y="4573588"/>
                <a:ext cx="203200" cy="249238"/>
              </a:xfrm>
              <a:custGeom>
                <a:avLst/>
                <a:gdLst>
                  <a:gd name="T0" fmla="*/ 0 w 128"/>
                  <a:gd name="T1" fmla="*/ 0 h 157"/>
                  <a:gd name="T2" fmla="*/ 0 w 128"/>
                  <a:gd name="T3" fmla="*/ 157 h 157"/>
                  <a:gd name="T4" fmla="*/ 41 w 128"/>
                  <a:gd name="T5" fmla="*/ 157 h 157"/>
                  <a:gd name="T6" fmla="*/ 41 w 128"/>
                  <a:gd name="T7" fmla="*/ 124 h 157"/>
                  <a:gd name="T8" fmla="*/ 58 w 128"/>
                  <a:gd name="T9" fmla="*/ 124 h 157"/>
                  <a:gd name="T10" fmla="*/ 58 w 128"/>
                  <a:gd name="T11" fmla="*/ 157 h 157"/>
                  <a:gd name="T12" fmla="*/ 71 w 128"/>
                  <a:gd name="T13" fmla="*/ 157 h 157"/>
                  <a:gd name="T14" fmla="*/ 71 w 128"/>
                  <a:gd name="T15" fmla="*/ 124 h 157"/>
                  <a:gd name="T16" fmla="*/ 88 w 128"/>
                  <a:gd name="T17" fmla="*/ 124 h 157"/>
                  <a:gd name="T18" fmla="*/ 88 w 128"/>
                  <a:gd name="T19" fmla="*/ 157 h 157"/>
                  <a:gd name="T20" fmla="*/ 128 w 128"/>
                  <a:gd name="T21" fmla="*/ 157 h 157"/>
                  <a:gd name="T22" fmla="*/ 128 w 128"/>
                  <a:gd name="T23" fmla="*/ 0 h 157"/>
                  <a:gd name="T24" fmla="*/ 0 w 128"/>
                  <a:gd name="T25" fmla="*/ 0 h 157"/>
                  <a:gd name="T26" fmla="*/ 118 w 128"/>
                  <a:gd name="T27" fmla="*/ 114 h 157"/>
                  <a:gd name="T28" fmla="*/ 10 w 128"/>
                  <a:gd name="T29" fmla="*/ 114 h 157"/>
                  <a:gd name="T30" fmla="*/ 10 w 128"/>
                  <a:gd name="T31" fmla="*/ 97 h 157"/>
                  <a:gd name="T32" fmla="*/ 118 w 128"/>
                  <a:gd name="T33" fmla="*/ 97 h 157"/>
                  <a:gd name="T34" fmla="*/ 118 w 128"/>
                  <a:gd name="T35" fmla="*/ 114 h 157"/>
                  <a:gd name="T36" fmla="*/ 118 w 128"/>
                  <a:gd name="T37" fmla="*/ 87 h 157"/>
                  <a:gd name="T38" fmla="*/ 10 w 128"/>
                  <a:gd name="T39" fmla="*/ 87 h 157"/>
                  <a:gd name="T40" fmla="*/ 10 w 128"/>
                  <a:gd name="T41" fmla="*/ 70 h 157"/>
                  <a:gd name="T42" fmla="*/ 118 w 128"/>
                  <a:gd name="T43" fmla="*/ 70 h 157"/>
                  <a:gd name="T44" fmla="*/ 118 w 128"/>
                  <a:gd name="T45" fmla="*/ 87 h 157"/>
                  <a:gd name="T46" fmla="*/ 118 w 128"/>
                  <a:gd name="T47" fmla="*/ 57 h 157"/>
                  <a:gd name="T48" fmla="*/ 10 w 128"/>
                  <a:gd name="T49" fmla="*/ 57 h 157"/>
                  <a:gd name="T50" fmla="*/ 10 w 128"/>
                  <a:gd name="T51" fmla="*/ 40 h 157"/>
                  <a:gd name="T52" fmla="*/ 118 w 128"/>
                  <a:gd name="T53" fmla="*/ 40 h 157"/>
                  <a:gd name="T54" fmla="*/ 118 w 128"/>
                  <a:gd name="T55" fmla="*/ 57 h 157"/>
                  <a:gd name="T56" fmla="*/ 118 w 128"/>
                  <a:gd name="T57" fmla="*/ 27 h 157"/>
                  <a:gd name="T58" fmla="*/ 10 w 128"/>
                  <a:gd name="T59" fmla="*/ 27 h 157"/>
                  <a:gd name="T60" fmla="*/ 10 w 128"/>
                  <a:gd name="T61" fmla="*/ 10 h 157"/>
                  <a:gd name="T62" fmla="*/ 118 w 128"/>
                  <a:gd name="T63" fmla="*/ 10 h 157"/>
                  <a:gd name="T64" fmla="*/ 118 w 128"/>
                  <a:gd name="T65" fmla="*/ 2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7">
                    <a:moveTo>
                      <a:pt x="0" y="0"/>
                    </a:moveTo>
                    <a:lnTo>
                      <a:pt x="0" y="157"/>
                    </a:lnTo>
                    <a:lnTo>
                      <a:pt x="41" y="157"/>
                    </a:lnTo>
                    <a:lnTo>
                      <a:pt x="41" y="124"/>
                    </a:lnTo>
                    <a:lnTo>
                      <a:pt x="58" y="124"/>
                    </a:lnTo>
                    <a:lnTo>
                      <a:pt x="58" y="157"/>
                    </a:lnTo>
                    <a:lnTo>
                      <a:pt x="71" y="157"/>
                    </a:lnTo>
                    <a:lnTo>
                      <a:pt x="71" y="124"/>
                    </a:lnTo>
                    <a:lnTo>
                      <a:pt x="88" y="124"/>
                    </a:lnTo>
                    <a:lnTo>
                      <a:pt x="88" y="157"/>
                    </a:lnTo>
                    <a:lnTo>
                      <a:pt x="128" y="157"/>
                    </a:lnTo>
                    <a:lnTo>
                      <a:pt x="128" y="0"/>
                    </a:lnTo>
                    <a:lnTo>
                      <a:pt x="0" y="0"/>
                    </a:lnTo>
                    <a:close/>
                    <a:moveTo>
                      <a:pt x="118" y="114"/>
                    </a:moveTo>
                    <a:lnTo>
                      <a:pt x="10" y="114"/>
                    </a:lnTo>
                    <a:lnTo>
                      <a:pt x="10" y="97"/>
                    </a:lnTo>
                    <a:lnTo>
                      <a:pt x="118" y="97"/>
                    </a:lnTo>
                    <a:lnTo>
                      <a:pt x="118" y="114"/>
                    </a:lnTo>
                    <a:close/>
                    <a:moveTo>
                      <a:pt x="118" y="87"/>
                    </a:moveTo>
                    <a:lnTo>
                      <a:pt x="10" y="87"/>
                    </a:lnTo>
                    <a:lnTo>
                      <a:pt x="10" y="70"/>
                    </a:lnTo>
                    <a:lnTo>
                      <a:pt x="118" y="70"/>
                    </a:lnTo>
                    <a:lnTo>
                      <a:pt x="118" y="87"/>
                    </a:lnTo>
                    <a:close/>
                    <a:moveTo>
                      <a:pt x="118" y="57"/>
                    </a:moveTo>
                    <a:lnTo>
                      <a:pt x="10" y="57"/>
                    </a:lnTo>
                    <a:lnTo>
                      <a:pt x="10" y="40"/>
                    </a:lnTo>
                    <a:lnTo>
                      <a:pt x="118" y="40"/>
                    </a:lnTo>
                    <a:lnTo>
                      <a:pt x="118" y="57"/>
                    </a:lnTo>
                    <a:close/>
                    <a:moveTo>
                      <a:pt x="118" y="27"/>
                    </a:moveTo>
                    <a:lnTo>
                      <a:pt x="10" y="27"/>
                    </a:lnTo>
                    <a:lnTo>
                      <a:pt x="10"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F5687CC6-9E5C-4FB1-9D31-6FD0710560B0}"/>
                  </a:ext>
                </a:extLst>
              </p:cNvPr>
              <p:cNvSpPr>
                <a:spLocks noEditPoints="1"/>
              </p:cNvSpPr>
              <p:nvPr/>
            </p:nvSpPr>
            <p:spPr bwMode="auto">
              <a:xfrm>
                <a:off x="11407776" y="4387850"/>
                <a:ext cx="207963" cy="434976"/>
              </a:xfrm>
              <a:custGeom>
                <a:avLst/>
                <a:gdLst>
                  <a:gd name="T0" fmla="*/ 0 w 131"/>
                  <a:gd name="T1" fmla="*/ 0 h 274"/>
                  <a:gd name="T2" fmla="*/ 0 w 131"/>
                  <a:gd name="T3" fmla="*/ 107 h 274"/>
                  <a:gd name="T4" fmla="*/ 13 w 131"/>
                  <a:gd name="T5" fmla="*/ 107 h 274"/>
                  <a:gd name="T6" fmla="*/ 13 w 131"/>
                  <a:gd name="T7" fmla="*/ 100 h 274"/>
                  <a:gd name="T8" fmla="*/ 118 w 131"/>
                  <a:gd name="T9" fmla="*/ 100 h 274"/>
                  <a:gd name="T10" fmla="*/ 118 w 131"/>
                  <a:gd name="T11" fmla="*/ 117 h 274"/>
                  <a:gd name="T12" fmla="*/ 64 w 131"/>
                  <a:gd name="T13" fmla="*/ 117 h 274"/>
                  <a:gd name="T14" fmla="*/ 64 w 131"/>
                  <a:gd name="T15" fmla="*/ 127 h 274"/>
                  <a:gd name="T16" fmla="*/ 118 w 131"/>
                  <a:gd name="T17" fmla="*/ 127 h 274"/>
                  <a:gd name="T18" fmla="*/ 118 w 131"/>
                  <a:gd name="T19" fmla="*/ 144 h 274"/>
                  <a:gd name="T20" fmla="*/ 64 w 131"/>
                  <a:gd name="T21" fmla="*/ 144 h 274"/>
                  <a:gd name="T22" fmla="*/ 64 w 131"/>
                  <a:gd name="T23" fmla="*/ 157 h 274"/>
                  <a:gd name="T24" fmla="*/ 118 w 131"/>
                  <a:gd name="T25" fmla="*/ 157 h 274"/>
                  <a:gd name="T26" fmla="*/ 118 w 131"/>
                  <a:gd name="T27" fmla="*/ 174 h 274"/>
                  <a:gd name="T28" fmla="*/ 64 w 131"/>
                  <a:gd name="T29" fmla="*/ 174 h 274"/>
                  <a:gd name="T30" fmla="*/ 64 w 131"/>
                  <a:gd name="T31" fmla="*/ 187 h 274"/>
                  <a:gd name="T32" fmla="*/ 118 w 131"/>
                  <a:gd name="T33" fmla="*/ 187 h 274"/>
                  <a:gd name="T34" fmla="*/ 118 w 131"/>
                  <a:gd name="T35" fmla="*/ 204 h 274"/>
                  <a:gd name="T36" fmla="*/ 64 w 131"/>
                  <a:gd name="T37" fmla="*/ 204 h 274"/>
                  <a:gd name="T38" fmla="*/ 64 w 131"/>
                  <a:gd name="T39" fmla="*/ 214 h 274"/>
                  <a:gd name="T40" fmla="*/ 118 w 131"/>
                  <a:gd name="T41" fmla="*/ 214 h 274"/>
                  <a:gd name="T42" fmla="*/ 118 w 131"/>
                  <a:gd name="T43" fmla="*/ 231 h 274"/>
                  <a:gd name="T44" fmla="*/ 64 w 131"/>
                  <a:gd name="T45" fmla="*/ 231 h 274"/>
                  <a:gd name="T46" fmla="*/ 64 w 131"/>
                  <a:gd name="T47" fmla="*/ 274 h 274"/>
                  <a:gd name="T48" fmla="*/ 70 w 131"/>
                  <a:gd name="T49" fmla="*/ 274 h 274"/>
                  <a:gd name="T50" fmla="*/ 70 w 131"/>
                  <a:gd name="T51" fmla="*/ 241 h 274"/>
                  <a:gd name="T52" fmla="*/ 87 w 131"/>
                  <a:gd name="T53" fmla="*/ 241 h 274"/>
                  <a:gd name="T54" fmla="*/ 87 w 131"/>
                  <a:gd name="T55" fmla="*/ 274 h 274"/>
                  <a:gd name="T56" fmla="*/ 131 w 131"/>
                  <a:gd name="T57" fmla="*/ 274 h 274"/>
                  <a:gd name="T58" fmla="*/ 131 w 131"/>
                  <a:gd name="T59" fmla="*/ 0 h 274"/>
                  <a:gd name="T60" fmla="*/ 0 w 131"/>
                  <a:gd name="T61" fmla="*/ 0 h 274"/>
                  <a:gd name="T62" fmla="*/ 118 w 131"/>
                  <a:gd name="T63" fmla="*/ 87 h 274"/>
                  <a:gd name="T64" fmla="*/ 13 w 131"/>
                  <a:gd name="T65" fmla="*/ 87 h 274"/>
                  <a:gd name="T66" fmla="*/ 13 w 131"/>
                  <a:gd name="T67" fmla="*/ 70 h 274"/>
                  <a:gd name="T68" fmla="*/ 118 w 131"/>
                  <a:gd name="T69" fmla="*/ 70 h 274"/>
                  <a:gd name="T70" fmla="*/ 118 w 131"/>
                  <a:gd name="T71" fmla="*/ 87 h 274"/>
                  <a:gd name="T72" fmla="*/ 118 w 131"/>
                  <a:gd name="T73" fmla="*/ 57 h 274"/>
                  <a:gd name="T74" fmla="*/ 13 w 131"/>
                  <a:gd name="T75" fmla="*/ 57 h 274"/>
                  <a:gd name="T76" fmla="*/ 13 w 131"/>
                  <a:gd name="T77" fmla="*/ 40 h 274"/>
                  <a:gd name="T78" fmla="*/ 118 w 131"/>
                  <a:gd name="T79" fmla="*/ 40 h 274"/>
                  <a:gd name="T80" fmla="*/ 118 w 131"/>
                  <a:gd name="T81" fmla="*/ 57 h 274"/>
                  <a:gd name="T82" fmla="*/ 118 w 131"/>
                  <a:gd name="T83" fmla="*/ 27 h 274"/>
                  <a:gd name="T84" fmla="*/ 13 w 131"/>
                  <a:gd name="T85" fmla="*/ 27 h 274"/>
                  <a:gd name="T86" fmla="*/ 13 w 131"/>
                  <a:gd name="T87" fmla="*/ 10 h 274"/>
                  <a:gd name="T88" fmla="*/ 118 w 131"/>
                  <a:gd name="T89" fmla="*/ 10 h 274"/>
                  <a:gd name="T90" fmla="*/ 118 w 131"/>
                  <a:gd name="T91" fmla="*/ 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1" h="274">
                    <a:moveTo>
                      <a:pt x="0" y="0"/>
                    </a:moveTo>
                    <a:lnTo>
                      <a:pt x="0" y="107"/>
                    </a:lnTo>
                    <a:lnTo>
                      <a:pt x="13" y="107"/>
                    </a:lnTo>
                    <a:lnTo>
                      <a:pt x="13" y="100"/>
                    </a:lnTo>
                    <a:lnTo>
                      <a:pt x="118" y="100"/>
                    </a:lnTo>
                    <a:lnTo>
                      <a:pt x="118" y="117"/>
                    </a:lnTo>
                    <a:lnTo>
                      <a:pt x="64" y="117"/>
                    </a:lnTo>
                    <a:lnTo>
                      <a:pt x="64" y="127"/>
                    </a:lnTo>
                    <a:lnTo>
                      <a:pt x="118" y="127"/>
                    </a:lnTo>
                    <a:lnTo>
                      <a:pt x="118" y="144"/>
                    </a:lnTo>
                    <a:lnTo>
                      <a:pt x="64" y="144"/>
                    </a:lnTo>
                    <a:lnTo>
                      <a:pt x="64" y="157"/>
                    </a:lnTo>
                    <a:lnTo>
                      <a:pt x="118" y="157"/>
                    </a:lnTo>
                    <a:lnTo>
                      <a:pt x="118" y="174"/>
                    </a:lnTo>
                    <a:lnTo>
                      <a:pt x="64" y="174"/>
                    </a:lnTo>
                    <a:lnTo>
                      <a:pt x="64" y="187"/>
                    </a:lnTo>
                    <a:lnTo>
                      <a:pt x="118" y="187"/>
                    </a:lnTo>
                    <a:lnTo>
                      <a:pt x="118" y="204"/>
                    </a:lnTo>
                    <a:lnTo>
                      <a:pt x="64" y="204"/>
                    </a:lnTo>
                    <a:lnTo>
                      <a:pt x="64" y="214"/>
                    </a:lnTo>
                    <a:lnTo>
                      <a:pt x="118" y="214"/>
                    </a:lnTo>
                    <a:lnTo>
                      <a:pt x="118" y="231"/>
                    </a:lnTo>
                    <a:lnTo>
                      <a:pt x="64" y="231"/>
                    </a:lnTo>
                    <a:lnTo>
                      <a:pt x="64" y="274"/>
                    </a:lnTo>
                    <a:lnTo>
                      <a:pt x="70" y="274"/>
                    </a:lnTo>
                    <a:lnTo>
                      <a:pt x="70" y="241"/>
                    </a:lnTo>
                    <a:lnTo>
                      <a:pt x="87" y="241"/>
                    </a:lnTo>
                    <a:lnTo>
                      <a:pt x="87" y="274"/>
                    </a:lnTo>
                    <a:lnTo>
                      <a:pt x="131" y="274"/>
                    </a:lnTo>
                    <a:lnTo>
                      <a:pt x="131" y="0"/>
                    </a:lnTo>
                    <a:lnTo>
                      <a:pt x="0" y="0"/>
                    </a:lnTo>
                    <a:close/>
                    <a:moveTo>
                      <a:pt x="118" y="87"/>
                    </a:moveTo>
                    <a:lnTo>
                      <a:pt x="13" y="87"/>
                    </a:lnTo>
                    <a:lnTo>
                      <a:pt x="13" y="70"/>
                    </a:lnTo>
                    <a:lnTo>
                      <a:pt x="118" y="70"/>
                    </a:lnTo>
                    <a:lnTo>
                      <a:pt x="118" y="87"/>
                    </a:lnTo>
                    <a:close/>
                    <a:moveTo>
                      <a:pt x="118" y="57"/>
                    </a:moveTo>
                    <a:lnTo>
                      <a:pt x="13" y="57"/>
                    </a:lnTo>
                    <a:lnTo>
                      <a:pt x="13" y="40"/>
                    </a:lnTo>
                    <a:lnTo>
                      <a:pt x="118" y="40"/>
                    </a:lnTo>
                    <a:lnTo>
                      <a:pt x="118" y="57"/>
                    </a:lnTo>
                    <a:close/>
                    <a:moveTo>
                      <a:pt x="118" y="27"/>
                    </a:moveTo>
                    <a:lnTo>
                      <a:pt x="13" y="27"/>
                    </a:lnTo>
                    <a:lnTo>
                      <a:pt x="13"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7" name="Group 46">
            <a:extLst>
              <a:ext uri="{FF2B5EF4-FFF2-40B4-BE49-F238E27FC236}">
                <a16:creationId xmlns:a16="http://schemas.microsoft.com/office/drawing/2014/main" id="{C91B72E3-E83D-42CD-BB58-B1CE5E10FB79}"/>
              </a:ext>
            </a:extLst>
          </p:cNvPr>
          <p:cNvGrpSpPr/>
          <p:nvPr/>
        </p:nvGrpSpPr>
        <p:grpSpPr>
          <a:xfrm>
            <a:off x="11080750" y="2559486"/>
            <a:ext cx="567670" cy="484265"/>
            <a:chOff x="10953750" y="2445186"/>
            <a:chExt cx="567670" cy="484265"/>
          </a:xfrm>
        </p:grpSpPr>
        <p:sp>
          <p:nvSpPr>
            <p:cNvPr id="46" name="Rectangle 45">
              <a:extLst>
                <a:ext uri="{FF2B5EF4-FFF2-40B4-BE49-F238E27FC236}">
                  <a16:creationId xmlns:a16="http://schemas.microsoft.com/office/drawing/2014/main" id="{506E3D78-1997-4A2B-A96E-E1916BE40CD1}"/>
                </a:ext>
              </a:extLst>
            </p:cNvPr>
            <p:cNvSpPr/>
            <p:nvPr/>
          </p:nvSpPr>
          <p:spPr bwMode="auto">
            <a:xfrm>
              <a:off x="10953750" y="2551183"/>
              <a:ext cx="507206" cy="36108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a:extLst>
                <a:ext uri="{FF2B5EF4-FFF2-40B4-BE49-F238E27FC236}">
                  <a16:creationId xmlns:a16="http://schemas.microsoft.com/office/drawing/2014/main" id="{1668573C-A707-47B1-B74C-B7411B8CD4A7}"/>
                </a:ext>
              </a:extLst>
            </p:cNvPr>
            <p:cNvPicPr>
              <a:picLocks noChangeAspect="1"/>
            </p:cNvPicPr>
            <p:nvPr/>
          </p:nvPicPr>
          <p:blipFill>
            <a:blip r:embed="rId4"/>
            <a:stretch>
              <a:fillRect/>
            </a:stretch>
          </p:blipFill>
          <p:spPr>
            <a:xfrm>
              <a:off x="11002659" y="2445186"/>
              <a:ext cx="518761" cy="484265"/>
            </a:xfrm>
            <a:prstGeom prst="rect">
              <a:avLst/>
            </a:prstGeom>
          </p:spPr>
        </p:pic>
      </p:grpSp>
      <p:sp>
        <p:nvSpPr>
          <p:cNvPr id="2" name="Rectangle 1">
            <a:extLst>
              <a:ext uri="{FF2B5EF4-FFF2-40B4-BE49-F238E27FC236}">
                <a16:creationId xmlns:a16="http://schemas.microsoft.com/office/drawing/2014/main" id="{A3AE8208-69D8-4F82-9019-0B42F0D5DE7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0F40091F-C2C5-47AE-8969-D45B4727321E}"/>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D1225351-FEDF-4005-BF98-6CF7E13EAAE8}"/>
              </a:ext>
            </a:extLst>
          </p:cNvPr>
          <p:cNvSpPr txBox="1"/>
          <p:nvPr/>
        </p:nvSpPr>
        <p:spPr>
          <a:xfrm>
            <a:off x="265860" y="451383"/>
            <a:ext cx="4171977" cy="646331"/>
          </a:xfrm>
          <a:prstGeom prst="rect">
            <a:avLst/>
          </a:prstGeom>
          <a:noFill/>
        </p:spPr>
        <p:txBody>
          <a:bodyPr wrap="square" rtlCol="0">
            <a:spAutoFit/>
          </a:bodyPr>
          <a:lstStyle/>
          <a:p>
            <a:r>
              <a:rPr lang="en-GB" sz="3600" dirty="0">
                <a:latin typeface="Calibri Light (Headings)"/>
              </a:rPr>
              <a:t>Restore-as-a-Service</a:t>
            </a:r>
          </a:p>
        </p:txBody>
      </p:sp>
      <p:pic>
        <p:nvPicPr>
          <p:cNvPr id="5" name="Picture 4" descr="Icon&#10;&#10;Description automatically generated">
            <a:extLst>
              <a:ext uri="{FF2B5EF4-FFF2-40B4-BE49-F238E27FC236}">
                <a16:creationId xmlns:a16="http://schemas.microsoft.com/office/drawing/2014/main" id="{62B7C1C3-4E76-4700-987F-45C19BEC96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9778" y="82285"/>
            <a:ext cx="1042740" cy="1042740"/>
          </a:xfrm>
          <a:prstGeom prst="rect">
            <a:avLst/>
          </a:prstGeom>
        </p:spPr>
      </p:pic>
    </p:spTree>
    <p:extLst>
      <p:ext uri="{BB962C8B-B14F-4D97-AF65-F5344CB8AC3E}">
        <p14:creationId xmlns:p14="http://schemas.microsoft.com/office/powerpoint/2010/main" val="342914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91E62B53-6902-401D-9108-9F4AEBA885C0}"/>
              </a:ext>
            </a:extLst>
          </p:cNvPr>
          <p:cNvGrpSpPr/>
          <p:nvPr/>
        </p:nvGrpSpPr>
        <p:grpSpPr>
          <a:xfrm>
            <a:off x="1135380" y="2589314"/>
            <a:ext cx="5024712" cy="773818"/>
            <a:chOff x="1554480" y="2589314"/>
            <a:chExt cx="5024712" cy="773818"/>
          </a:xfrm>
        </p:grpSpPr>
        <p:sp>
          <p:nvSpPr>
            <p:cNvPr id="97" name="Rectangle 96">
              <a:extLst>
                <a:ext uri="{FF2B5EF4-FFF2-40B4-BE49-F238E27FC236}">
                  <a16:creationId xmlns:a16="http://schemas.microsoft.com/office/drawing/2014/main" id="{B2A49ADA-5A3B-49F7-B843-1AEE8E857E88}"/>
                </a:ext>
              </a:extLst>
            </p:cNvPr>
            <p:cNvSpPr/>
            <p:nvPr/>
          </p:nvSpPr>
          <p:spPr bwMode="auto">
            <a:xfrm>
              <a:off x="1554480" y="2589314"/>
              <a:ext cx="5024712" cy="773818"/>
            </a:xfrm>
            <a:prstGeom prst="rect">
              <a:avLst/>
            </a:prstGeom>
            <a:noFill/>
            <a:ln w="222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l" defTabSz="913737" rtl="0" eaLnBrk="1" fontAlgn="auto" latinLnBrk="0" hangingPunct="1">
                <a:lnSpc>
                  <a:spcPct val="90000"/>
                </a:lnSpc>
                <a:spcBef>
                  <a:spcPts val="0"/>
                </a:spcBef>
                <a:spcAft>
                  <a:spcPts val="0"/>
                </a:spcAft>
                <a:buClrTx/>
                <a:buSzTx/>
                <a:buFontTx/>
                <a:buNone/>
                <a:tabLst/>
                <a:defRPr/>
              </a:pPr>
              <a:endParaRPr kumimoji="0" lang="en-US" sz="2799" b="0" i="0" u="none" strike="noStrike" kern="0" cap="none" spc="-50" normalizeH="0" baseline="0" noProof="0">
                <a:ln>
                  <a:noFill/>
                </a:ln>
                <a:gradFill>
                  <a:gsLst>
                    <a:gs pos="1250">
                      <a:srgbClr val="505050"/>
                    </a:gs>
                    <a:gs pos="10417">
                      <a:srgbClr val="505050"/>
                    </a:gs>
                  </a:gsLst>
                  <a:lin ang="5400000" scaled="0"/>
                </a:gradFill>
                <a:effectLst/>
                <a:uLnTx/>
                <a:uFillTx/>
                <a:latin typeface="Segoe UI Light"/>
                <a:ea typeface="+mn-ea"/>
                <a:cs typeface="+mn-cs"/>
              </a:endParaRPr>
            </a:p>
          </p:txBody>
        </p:sp>
        <p:sp>
          <p:nvSpPr>
            <p:cNvPr id="102" name="Rectangle 101">
              <a:extLst>
                <a:ext uri="{FF2B5EF4-FFF2-40B4-BE49-F238E27FC236}">
                  <a16:creationId xmlns:a16="http://schemas.microsoft.com/office/drawing/2014/main" id="{FB4C9520-7918-4D6D-9998-55DD245FB0C3}"/>
                </a:ext>
              </a:extLst>
            </p:cNvPr>
            <p:cNvSpPr/>
            <p:nvPr/>
          </p:nvSpPr>
          <p:spPr bwMode="auto">
            <a:xfrm>
              <a:off x="1567392" y="2742370"/>
              <a:ext cx="2834918" cy="532674"/>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R="0" lvl="0" indent="0" algn="ctr" defTabSz="913505" fontAlgn="base">
                <a:lnSpc>
                  <a:spcPct val="90000"/>
                </a:lnSpc>
                <a:spcBef>
                  <a:spcPts val="0"/>
                </a:spcBef>
                <a:spcAft>
                  <a:spcPct val="0"/>
                </a:spcAft>
                <a:buClrTx/>
                <a:buSzPct val="90000"/>
                <a:buFontTx/>
                <a:buNone/>
                <a:tabLst/>
                <a:defRPr/>
              </a:pPr>
              <a:r>
                <a:rPr lang="en-US" sz="1400" b="1">
                  <a:solidFill>
                    <a:schemeClr val="accent1"/>
                  </a:solidFill>
                  <a:latin typeface="Segoe UI" panose="020B0502040204020203" pitchFamily="34" charset="0"/>
                  <a:ea typeface="Segoe UI" panose="020B0502040204020203" pitchFamily="34" charset="0"/>
                  <a:cs typeface="Segoe UI" panose="020B0502040204020203" pitchFamily="34" charset="0"/>
                </a:rPr>
                <a:t>Azure Backup Server or DPM</a:t>
              </a:r>
            </a:p>
          </p:txBody>
        </p:sp>
        <p:sp>
          <p:nvSpPr>
            <p:cNvPr id="104" name="Freeform 5">
              <a:extLst>
                <a:ext uri="{FF2B5EF4-FFF2-40B4-BE49-F238E27FC236}">
                  <a16:creationId xmlns:a16="http://schemas.microsoft.com/office/drawing/2014/main" id="{0B74E998-B26B-4C09-A802-4F0FBD976EB1}"/>
                </a:ext>
              </a:extLst>
            </p:cNvPr>
            <p:cNvSpPr>
              <a:spLocks noEditPoints="1"/>
            </p:cNvSpPr>
            <p:nvPr/>
          </p:nvSpPr>
          <p:spPr bwMode="auto">
            <a:xfrm>
              <a:off x="4603325" y="2771935"/>
              <a:ext cx="633276" cy="480764"/>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Database_EFC7">
              <a:extLst>
                <a:ext uri="{FF2B5EF4-FFF2-40B4-BE49-F238E27FC236}">
                  <a16:creationId xmlns:a16="http://schemas.microsoft.com/office/drawing/2014/main" id="{22E50988-8D7A-4ED9-8DA5-516DFD0B5F95}"/>
                </a:ext>
              </a:extLst>
            </p:cNvPr>
            <p:cNvSpPr>
              <a:spLocks noChangeAspect="1" noEditPoints="1"/>
            </p:cNvSpPr>
            <p:nvPr/>
          </p:nvSpPr>
          <p:spPr bwMode="auto">
            <a:xfrm>
              <a:off x="5427835" y="2973461"/>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108" name="Database_EFC7">
              <a:extLst>
                <a:ext uri="{FF2B5EF4-FFF2-40B4-BE49-F238E27FC236}">
                  <a16:creationId xmlns:a16="http://schemas.microsoft.com/office/drawing/2014/main" id="{8D019218-8B7C-4D1D-B76D-F7953D4E76C5}"/>
                </a:ext>
              </a:extLst>
            </p:cNvPr>
            <p:cNvSpPr>
              <a:spLocks noChangeAspect="1" noEditPoints="1"/>
            </p:cNvSpPr>
            <p:nvPr/>
          </p:nvSpPr>
          <p:spPr bwMode="auto">
            <a:xfrm>
              <a:off x="5731504" y="2973461"/>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grpSp>
        <p:nvGrpSpPr>
          <p:cNvPr id="3" name="Group 2">
            <a:extLst>
              <a:ext uri="{FF2B5EF4-FFF2-40B4-BE49-F238E27FC236}">
                <a16:creationId xmlns:a16="http://schemas.microsoft.com/office/drawing/2014/main" id="{A826D10E-6A7A-46D5-9044-558BDB271C62}"/>
              </a:ext>
            </a:extLst>
          </p:cNvPr>
          <p:cNvGrpSpPr/>
          <p:nvPr/>
        </p:nvGrpSpPr>
        <p:grpSpPr>
          <a:xfrm>
            <a:off x="6713290" y="3495692"/>
            <a:ext cx="4242997" cy="2215886"/>
            <a:chOff x="7254283" y="9924213"/>
            <a:chExt cx="4242997" cy="1620471"/>
          </a:xfrm>
        </p:grpSpPr>
        <p:sp>
          <p:nvSpPr>
            <p:cNvPr id="50" name="Rectangle 49">
              <a:extLst>
                <a:ext uri="{FF2B5EF4-FFF2-40B4-BE49-F238E27FC236}">
                  <a16:creationId xmlns:a16="http://schemas.microsoft.com/office/drawing/2014/main" id="{BFE1995D-47B5-47C0-B69F-B8FDF66CD9BE}"/>
                </a:ext>
              </a:extLst>
            </p:cNvPr>
            <p:cNvSpPr/>
            <p:nvPr/>
          </p:nvSpPr>
          <p:spPr bwMode="auto">
            <a:xfrm>
              <a:off x="7254283" y="10071496"/>
              <a:ext cx="4196552" cy="1473188"/>
            </a:xfrm>
            <a:prstGeom prst="rect">
              <a:avLst/>
            </a:prstGeom>
            <a:noFill/>
            <a:ln w="22225" cap="rnd">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1" name="Group 60">
              <a:extLst>
                <a:ext uri="{FF2B5EF4-FFF2-40B4-BE49-F238E27FC236}">
                  <a16:creationId xmlns:a16="http://schemas.microsoft.com/office/drawing/2014/main" id="{523089E9-F6F3-46DF-8BF6-5E2F55DD54CA}"/>
                </a:ext>
              </a:extLst>
            </p:cNvPr>
            <p:cNvGrpSpPr/>
            <p:nvPr/>
          </p:nvGrpSpPr>
          <p:grpSpPr>
            <a:xfrm>
              <a:off x="11112968" y="9924213"/>
              <a:ext cx="384312" cy="528508"/>
              <a:chOff x="11190510" y="4382535"/>
              <a:chExt cx="384312" cy="528508"/>
            </a:xfrm>
          </p:grpSpPr>
          <p:sp>
            <p:nvSpPr>
              <p:cNvPr id="73" name="Rectangle 72">
                <a:extLst>
                  <a:ext uri="{FF2B5EF4-FFF2-40B4-BE49-F238E27FC236}">
                    <a16:creationId xmlns:a16="http://schemas.microsoft.com/office/drawing/2014/main" id="{53301962-CDDC-4CA6-9457-87E0622C863B}"/>
                  </a:ext>
                </a:extLst>
              </p:cNvPr>
              <p:cNvSpPr/>
              <p:nvPr/>
            </p:nvSpPr>
            <p:spPr bwMode="auto">
              <a:xfrm>
                <a:off x="11190510" y="4468288"/>
                <a:ext cx="384312" cy="44275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a:extLst>
                  <a:ext uri="{FF2B5EF4-FFF2-40B4-BE49-F238E27FC236}">
                    <a16:creationId xmlns:a16="http://schemas.microsoft.com/office/drawing/2014/main" id="{17E9E012-85DF-4006-B5BF-A2BB333209DE}"/>
                  </a:ext>
                </a:extLst>
              </p:cNvPr>
              <p:cNvGrpSpPr/>
              <p:nvPr/>
            </p:nvGrpSpPr>
            <p:grpSpPr>
              <a:xfrm>
                <a:off x="11226525" y="4382535"/>
                <a:ext cx="331788" cy="434976"/>
                <a:chOff x="11283951" y="4387850"/>
                <a:chExt cx="331788" cy="434976"/>
              </a:xfrm>
              <a:solidFill>
                <a:schemeClr val="bg1">
                  <a:lumMod val="50000"/>
                </a:schemeClr>
              </a:solidFill>
            </p:grpSpPr>
            <p:sp>
              <p:nvSpPr>
                <p:cNvPr id="76" name="Freeform 10">
                  <a:extLst>
                    <a:ext uri="{FF2B5EF4-FFF2-40B4-BE49-F238E27FC236}">
                      <a16:creationId xmlns:a16="http://schemas.microsoft.com/office/drawing/2014/main" id="{4CC73B91-A26D-4026-9204-580D5D8FE437}"/>
                    </a:ext>
                  </a:extLst>
                </p:cNvPr>
                <p:cNvSpPr>
                  <a:spLocks noEditPoints="1"/>
                </p:cNvSpPr>
                <p:nvPr/>
              </p:nvSpPr>
              <p:spPr bwMode="auto">
                <a:xfrm>
                  <a:off x="11283951" y="4573588"/>
                  <a:ext cx="203200" cy="249238"/>
                </a:xfrm>
                <a:custGeom>
                  <a:avLst/>
                  <a:gdLst>
                    <a:gd name="T0" fmla="*/ 0 w 128"/>
                    <a:gd name="T1" fmla="*/ 0 h 157"/>
                    <a:gd name="T2" fmla="*/ 0 w 128"/>
                    <a:gd name="T3" fmla="*/ 157 h 157"/>
                    <a:gd name="T4" fmla="*/ 41 w 128"/>
                    <a:gd name="T5" fmla="*/ 157 h 157"/>
                    <a:gd name="T6" fmla="*/ 41 w 128"/>
                    <a:gd name="T7" fmla="*/ 124 h 157"/>
                    <a:gd name="T8" fmla="*/ 58 w 128"/>
                    <a:gd name="T9" fmla="*/ 124 h 157"/>
                    <a:gd name="T10" fmla="*/ 58 w 128"/>
                    <a:gd name="T11" fmla="*/ 157 h 157"/>
                    <a:gd name="T12" fmla="*/ 71 w 128"/>
                    <a:gd name="T13" fmla="*/ 157 h 157"/>
                    <a:gd name="T14" fmla="*/ 71 w 128"/>
                    <a:gd name="T15" fmla="*/ 124 h 157"/>
                    <a:gd name="T16" fmla="*/ 88 w 128"/>
                    <a:gd name="T17" fmla="*/ 124 h 157"/>
                    <a:gd name="T18" fmla="*/ 88 w 128"/>
                    <a:gd name="T19" fmla="*/ 157 h 157"/>
                    <a:gd name="T20" fmla="*/ 128 w 128"/>
                    <a:gd name="T21" fmla="*/ 157 h 157"/>
                    <a:gd name="T22" fmla="*/ 128 w 128"/>
                    <a:gd name="T23" fmla="*/ 0 h 157"/>
                    <a:gd name="T24" fmla="*/ 0 w 128"/>
                    <a:gd name="T25" fmla="*/ 0 h 157"/>
                    <a:gd name="T26" fmla="*/ 118 w 128"/>
                    <a:gd name="T27" fmla="*/ 114 h 157"/>
                    <a:gd name="T28" fmla="*/ 10 w 128"/>
                    <a:gd name="T29" fmla="*/ 114 h 157"/>
                    <a:gd name="T30" fmla="*/ 10 w 128"/>
                    <a:gd name="T31" fmla="*/ 97 h 157"/>
                    <a:gd name="T32" fmla="*/ 118 w 128"/>
                    <a:gd name="T33" fmla="*/ 97 h 157"/>
                    <a:gd name="T34" fmla="*/ 118 w 128"/>
                    <a:gd name="T35" fmla="*/ 114 h 157"/>
                    <a:gd name="T36" fmla="*/ 118 w 128"/>
                    <a:gd name="T37" fmla="*/ 87 h 157"/>
                    <a:gd name="T38" fmla="*/ 10 w 128"/>
                    <a:gd name="T39" fmla="*/ 87 h 157"/>
                    <a:gd name="T40" fmla="*/ 10 w 128"/>
                    <a:gd name="T41" fmla="*/ 70 h 157"/>
                    <a:gd name="T42" fmla="*/ 118 w 128"/>
                    <a:gd name="T43" fmla="*/ 70 h 157"/>
                    <a:gd name="T44" fmla="*/ 118 w 128"/>
                    <a:gd name="T45" fmla="*/ 87 h 157"/>
                    <a:gd name="T46" fmla="*/ 118 w 128"/>
                    <a:gd name="T47" fmla="*/ 57 h 157"/>
                    <a:gd name="T48" fmla="*/ 10 w 128"/>
                    <a:gd name="T49" fmla="*/ 57 h 157"/>
                    <a:gd name="T50" fmla="*/ 10 w 128"/>
                    <a:gd name="T51" fmla="*/ 40 h 157"/>
                    <a:gd name="T52" fmla="*/ 118 w 128"/>
                    <a:gd name="T53" fmla="*/ 40 h 157"/>
                    <a:gd name="T54" fmla="*/ 118 w 128"/>
                    <a:gd name="T55" fmla="*/ 57 h 157"/>
                    <a:gd name="T56" fmla="*/ 118 w 128"/>
                    <a:gd name="T57" fmla="*/ 27 h 157"/>
                    <a:gd name="T58" fmla="*/ 10 w 128"/>
                    <a:gd name="T59" fmla="*/ 27 h 157"/>
                    <a:gd name="T60" fmla="*/ 10 w 128"/>
                    <a:gd name="T61" fmla="*/ 10 h 157"/>
                    <a:gd name="T62" fmla="*/ 118 w 128"/>
                    <a:gd name="T63" fmla="*/ 10 h 157"/>
                    <a:gd name="T64" fmla="*/ 118 w 128"/>
                    <a:gd name="T65" fmla="*/ 2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7">
                      <a:moveTo>
                        <a:pt x="0" y="0"/>
                      </a:moveTo>
                      <a:lnTo>
                        <a:pt x="0" y="157"/>
                      </a:lnTo>
                      <a:lnTo>
                        <a:pt x="41" y="157"/>
                      </a:lnTo>
                      <a:lnTo>
                        <a:pt x="41" y="124"/>
                      </a:lnTo>
                      <a:lnTo>
                        <a:pt x="58" y="124"/>
                      </a:lnTo>
                      <a:lnTo>
                        <a:pt x="58" y="157"/>
                      </a:lnTo>
                      <a:lnTo>
                        <a:pt x="71" y="157"/>
                      </a:lnTo>
                      <a:lnTo>
                        <a:pt x="71" y="124"/>
                      </a:lnTo>
                      <a:lnTo>
                        <a:pt x="88" y="124"/>
                      </a:lnTo>
                      <a:lnTo>
                        <a:pt x="88" y="157"/>
                      </a:lnTo>
                      <a:lnTo>
                        <a:pt x="128" y="157"/>
                      </a:lnTo>
                      <a:lnTo>
                        <a:pt x="128" y="0"/>
                      </a:lnTo>
                      <a:lnTo>
                        <a:pt x="0" y="0"/>
                      </a:lnTo>
                      <a:close/>
                      <a:moveTo>
                        <a:pt x="118" y="114"/>
                      </a:moveTo>
                      <a:lnTo>
                        <a:pt x="10" y="114"/>
                      </a:lnTo>
                      <a:lnTo>
                        <a:pt x="10" y="97"/>
                      </a:lnTo>
                      <a:lnTo>
                        <a:pt x="118" y="97"/>
                      </a:lnTo>
                      <a:lnTo>
                        <a:pt x="118" y="114"/>
                      </a:lnTo>
                      <a:close/>
                      <a:moveTo>
                        <a:pt x="118" y="87"/>
                      </a:moveTo>
                      <a:lnTo>
                        <a:pt x="10" y="87"/>
                      </a:lnTo>
                      <a:lnTo>
                        <a:pt x="10" y="70"/>
                      </a:lnTo>
                      <a:lnTo>
                        <a:pt x="118" y="70"/>
                      </a:lnTo>
                      <a:lnTo>
                        <a:pt x="118" y="87"/>
                      </a:lnTo>
                      <a:close/>
                      <a:moveTo>
                        <a:pt x="118" y="57"/>
                      </a:moveTo>
                      <a:lnTo>
                        <a:pt x="10" y="57"/>
                      </a:lnTo>
                      <a:lnTo>
                        <a:pt x="10" y="40"/>
                      </a:lnTo>
                      <a:lnTo>
                        <a:pt x="118" y="40"/>
                      </a:lnTo>
                      <a:lnTo>
                        <a:pt x="118" y="57"/>
                      </a:lnTo>
                      <a:close/>
                      <a:moveTo>
                        <a:pt x="118" y="27"/>
                      </a:moveTo>
                      <a:lnTo>
                        <a:pt x="10" y="27"/>
                      </a:lnTo>
                      <a:lnTo>
                        <a:pt x="10"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1">
                  <a:extLst>
                    <a:ext uri="{FF2B5EF4-FFF2-40B4-BE49-F238E27FC236}">
                      <a16:creationId xmlns:a16="http://schemas.microsoft.com/office/drawing/2014/main" id="{1403A23B-A78F-4F21-A73F-B6E9C163DD45}"/>
                    </a:ext>
                  </a:extLst>
                </p:cNvPr>
                <p:cNvSpPr>
                  <a:spLocks noEditPoints="1"/>
                </p:cNvSpPr>
                <p:nvPr/>
              </p:nvSpPr>
              <p:spPr bwMode="auto">
                <a:xfrm>
                  <a:off x="11407776" y="4387850"/>
                  <a:ext cx="207963" cy="434976"/>
                </a:xfrm>
                <a:custGeom>
                  <a:avLst/>
                  <a:gdLst>
                    <a:gd name="T0" fmla="*/ 0 w 131"/>
                    <a:gd name="T1" fmla="*/ 0 h 274"/>
                    <a:gd name="T2" fmla="*/ 0 w 131"/>
                    <a:gd name="T3" fmla="*/ 107 h 274"/>
                    <a:gd name="T4" fmla="*/ 13 w 131"/>
                    <a:gd name="T5" fmla="*/ 107 h 274"/>
                    <a:gd name="T6" fmla="*/ 13 w 131"/>
                    <a:gd name="T7" fmla="*/ 100 h 274"/>
                    <a:gd name="T8" fmla="*/ 118 w 131"/>
                    <a:gd name="T9" fmla="*/ 100 h 274"/>
                    <a:gd name="T10" fmla="*/ 118 w 131"/>
                    <a:gd name="T11" fmla="*/ 117 h 274"/>
                    <a:gd name="T12" fmla="*/ 64 w 131"/>
                    <a:gd name="T13" fmla="*/ 117 h 274"/>
                    <a:gd name="T14" fmla="*/ 64 w 131"/>
                    <a:gd name="T15" fmla="*/ 127 h 274"/>
                    <a:gd name="T16" fmla="*/ 118 w 131"/>
                    <a:gd name="T17" fmla="*/ 127 h 274"/>
                    <a:gd name="T18" fmla="*/ 118 w 131"/>
                    <a:gd name="T19" fmla="*/ 144 h 274"/>
                    <a:gd name="T20" fmla="*/ 64 w 131"/>
                    <a:gd name="T21" fmla="*/ 144 h 274"/>
                    <a:gd name="T22" fmla="*/ 64 w 131"/>
                    <a:gd name="T23" fmla="*/ 157 h 274"/>
                    <a:gd name="T24" fmla="*/ 118 w 131"/>
                    <a:gd name="T25" fmla="*/ 157 h 274"/>
                    <a:gd name="T26" fmla="*/ 118 w 131"/>
                    <a:gd name="T27" fmla="*/ 174 h 274"/>
                    <a:gd name="T28" fmla="*/ 64 w 131"/>
                    <a:gd name="T29" fmla="*/ 174 h 274"/>
                    <a:gd name="T30" fmla="*/ 64 w 131"/>
                    <a:gd name="T31" fmla="*/ 187 h 274"/>
                    <a:gd name="T32" fmla="*/ 118 w 131"/>
                    <a:gd name="T33" fmla="*/ 187 h 274"/>
                    <a:gd name="T34" fmla="*/ 118 w 131"/>
                    <a:gd name="T35" fmla="*/ 204 h 274"/>
                    <a:gd name="T36" fmla="*/ 64 w 131"/>
                    <a:gd name="T37" fmla="*/ 204 h 274"/>
                    <a:gd name="T38" fmla="*/ 64 w 131"/>
                    <a:gd name="T39" fmla="*/ 214 h 274"/>
                    <a:gd name="T40" fmla="*/ 118 w 131"/>
                    <a:gd name="T41" fmla="*/ 214 h 274"/>
                    <a:gd name="T42" fmla="*/ 118 w 131"/>
                    <a:gd name="T43" fmla="*/ 231 h 274"/>
                    <a:gd name="T44" fmla="*/ 64 w 131"/>
                    <a:gd name="T45" fmla="*/ 231 h 274"/>
                    <a:gd name="T46" fmla="*/ 64 w 131"/>
                    <a:gd name="T47" fmla="*/ 274 h 274"/>
                    <a:gd name="T48" fmla="*/ 70 w 131"/>
                    <a:gd name="T49" fmla="*/ 274 h 274"/>
                    <a:gd name="T50" fmla="*/ 70 w 131"/>
                    <a:gd name="T51" fmla="*/ 241 h 274"/>
                    <a:gd name="T52" fmla="*/ 87 w 131"/>
                    <a:gd name="T53" fmla="*/ 241 h 274"/>
                    <a:gd name="T54" fmla="*/ 87 w 131"/>
                    <a:gd name="T55" fmla="*/ 274 h 274"/>
                    <a:gd name="T56" fmla="*/ 131 w 131"/>
                    <a:gd name="T57" fmla="*/ 274 h 274"/>
                    <a:gd name="T58" fmla="*/ 131 w 131"/>
                    <a:gd name="T59" fmla="*/ 0 h 274"/>
                    <a:gd name="T60" fmla="*/ 0 w 131"/>
                    <a:gd name="T61" fmla="*/ 0 h 274"/>
                    <a:gd name="T62" fmla="*/ 118 w 131"/>
                    <a:gd name="T63" fmla="*/ 87 h 274"/>
                    <a:gd name="T64" fmla="*/ 13 w 131"/>
                    <a:gd name="T65" fmla="*/ 87 h 274"/>
                    <a:gd name="T66" fmla="*/ 13 w 131"/>
                    <a:gd name="T67" fmla="*/ 70 h 274"/>
                    <a:gd name="T68" fmla="*/ 118 w 131"/>
                    <a:gd name="T69" fmla="*/ 70 h 274"/>
                    <a:gd name="T70" fmla="*/ 118 w 131"/>
                    <a:gd name="T71" fmla="*/ 87 h 274"/>
                    <a:gd name="T72" fmla="*/ 118 w 131"/>
                    <a:gd name="T73" fmla="*/ 57 h 274"/>
                    <a:gd name="T74" fmla="*/ 13 w 131"/>
                    <a:gd name="T75" fmla="*/ 57 h 274"/>
                    <a:gd name="T76" fmla="*/ 13 w 131"/>
                    <a:gd name="T77" fmla="*/ 40 h 274"/>
                    <a:gd name="T78" fmla="*/ 118 w 131"/>
                    <a:gd name="T79" fmla="*/ 40 h 274"/>
                    <a:gd name="T80" fmla="*/ 118 w 131"/>
                    <a:gd name="T81" fmla="*/ 57 h 274"/>
                    <a:gd name="T82" fmla="*/ 118 w 131"/>
                    <a:gd name="T83" fmla="*/ 27 h 274"/>
                    <a:gd name="T84" fmla="*/ 13 w 131"/>
                    <a:gd name="T85" fmla="*/ 27 h 274"/>
                    <a:gd name="T86" fmla="*/ 13 w 131"/>
                    <a:gd name="T87" fmla="*/ 10 h 274"/>
                    <a:gd name="T88" fmla="*/ 118 w 131"/>
                    <a:gd name="T89" fmla="*/ 10 h 274"/>
                    <a:gd name="T90" fmla="*/ 118 w 131"/>
                    <a:gd name="T91" fmla="*/ 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1" h="274">
                      <a:moveTo>
                        <a:pt x="0" y="0"/>
                      </a:moveTo>
                      <a:lnTo>
                        <a:pt x="0" y="107"/>
                      </a:lnTo>
                      <a:lnTo>
                        <a:pt x="13" y="107"/>
                      </a:lnTo>
                      <a:lnTo>
                        <a:pt x="13" y="100"/>
                      </a:lnTo>
                      <a:lnTo>
                        <a:pt x="118" y="100"/>
                      </a:lnTo>
                      <a:lnTo>
                        <a:pt x="118" y="117"/>
                      </a:lnTo>
                      <a:lnTo>
                        <a:pt x="64" y="117"/>
                      </a:lnTo>
                      <a:lnTo>
                        <a:pt x="64" y="127"/>
                      </a:lnTo>
                      <a:lnTo>
                        <a:pt x="118" y="127"/>
                      </a:lnTo>
                      <a:lnTo>
                        <a:pt x="118" y="144"/>
                      </a:lnTo>
                      <a:lnTo>
                        <a:pt x="64" y="144"/>
                      </a:lnTo>
                      <a:lnTo>
                        <a:pt x="64" y="157"/>
                      </a:lnTo>
                      <a:lnTo>
                        <a:pt x="118" y="157"/>
                      </a:lnTo>
                      <a:lnTo>
                        <a:pt x="118" y="174"/>
                      </a:lnTo>
                      <a:lnTo>
                        <a:pt x="64" y="174"/>
                      </a:lnTo>
                      <a:lnTo>
                        <a:pt x="64" y="187"/>
                      </a:lnTo>
                      <a:lnTo>
                        <a:pt x="118" y="187"/>
                      </a:lnTo>
                      <a:lnTo>
                        <a:pt x="118" y="204"/>
                      </a:lnTo>
                      <a:lnTo>
                        <a:pt x="64" y="204"/>
                      </a:lnTo>
                      <a:lnTo>
                        <a:pt x="64" y="214"/>
                      </a:lnTo>
                      <a:lnTo>
                        <a:pt x="118" y="214"/>
                      </a:lnTo>
                      <a:lnTo>
                        <a:pt x="118" y="231"/>
                      </a:lnTo>
                      <a:lnTo>
                        <a:pt x="64" y="231"/>
                      </a:lnTo>
                      <a:lnTo>
                        <a:pt x="64" y="274"/>
                      </a:lnTo>
                      <a:lnTo>
                        <a:pt x="70" y="274"/>
                      </a:lnTo>
                      <a:lnTo>
                        <a:pt x="70" y="241"/>
                      </a:lnTo>
                      <a:lnTo>
                        <a:pt x="87" y="241"/>
                      </a:lnTo>
                      <a:lnTo>
                        <a:pt x="87" y="274"/>
                      </a:lnTo>
                      <a:lnTo>
                        <a:pt x="131" y="274"/>
                      </a:lnTo>
                      <a:lnTo>
                        <a:pt x="131" y="0"/>
                      </a:lnTo>
                      <a:lnTo>
                        <a:pt x="0" y="0"/>
                      </a:lnTo>
                      <a:close/>
                      <a:moveTo>
                        <a:pt x="118" y="87"/>
                      </a:moveTo>
                      <a:lnTo>
                        <a:pt x="13" y="87"/>
                      </a:lnTo>
                      <a:lnTo>
                        <a:pt x="13" y="70"/>
                      </a:lnTo>
                      <a:lnTo>
                        <a:pt x="118" y="70"/>
                      </a:lnTo>
                      <a:lnTo>
                        <a:pt x="118" y="87"/>
                      </a:lnTo>
                      <a:close/>
                      <a:moveTo>
                        <a:pt x="118" y="57"/>
                      </a:moveTo>
                      <a:lnTo>
                        <a:pt x="13" y="57"/>
                      </a:lnTo>
                      <a:lnTo>
                        <a:pt x="13" y="40"/>
                      </a:lnTo>
                      <a:lnTo>
                        <a:pt x="118" y="40"/>
                      </a:lnTo>
                      <a:lnTo>
                        <a:pt x="118" y="57"/>
                      </a:lnTo>
                      <a:close/>
                      <a:moveTo>
                        <a:pt x="118" y="27"/>
                      </a:moveTo>
                      <a:lnTo>
                        <a:pt x="13" y="27"/>
                      </a:lnTo>
                      <a:lnTo>
                        <a:pt x="13"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0" name="Rectangle 19">
            <a:extLst>
              <a:ext uri="{FF2B5EF4-FFF2-40B4-BE49-F238E27FC236}">
                <a16:creationId xmlns:a16="http://schemas.microsoft.com/office/drawing/2014/main" id="{18FC2DBB-E5D2-4182-B61C-938358016B34}"/>
              </a:ext>
            </a:extLst>
          </p:cNvPr>
          <p:cNvSpPr/>
          <p:nvPr/>
        </p:nvSpPr>
        <p:spPr bwMode="auto">
          <a:xfrm>
            <a:off x="9734550" y="4163654"/>
            <a:ext cx="176213" cy="19314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C4BBDB5-3F0F-440E-8942-842371DF4350}"/>
              </a:ext>
            </a:extLst>
          </p:cNvPr>
          <p:cNvSpPr>
            <a:spLocks noGrp="1"/>
          </p:cNvSpPr>
          <p:nvPr>
            <p:ph type="title"/>
          </p:nvPr>
        </p:nvSpPr>
        <p:spPr/>
        <p:txBody>
          <a:bodyPr/>
          <a:lstStyle/>
          <a:p>
            <a:r>
              <a:rPr lang="en-US">
                <a:solidFill>
                  <a:schemeClr val="tx1"/>
                </a:solidFill>
              </a:rPr>
              <a:t>Hybrid deployment models</a:t>
            </a:r>
          </a:p>
        </p:txBody>
      </p:sp>
      <p:sp>
        <p:nvSpPr>
          <p:cNvPr id="21" name="TextBox 20">
            <a:extLst>
              <a:ext uri="{FF2B5EF4-FFF2-40B4-BE49-F238E27FC236}">
                <a16:creationId xmlns:a16="http://schemas.microsoft.com/office/drawing/2014/main" id="{ED3F4EAB-F32A-46D5-97F7-B4E92AD30457}"/>
              </a:ext>
            </a:extLst>
          </p:cNvPr>
          <p:cNvSpPr txBox="1"/>
          <p:nvPr/>
        </p:nvSpPr>
        <p:spPr>
          <a:xfrm>
            <a:off x="9251729" y="5366546"/>
            <a:ext cx="1104915" cy="166590"/>
          </a:xfrm>
          <a:prstGeom prst="rect">
            <a:avLst/>
          </a:prstGeom>
          <a:noFill/>
        </p:spPr>
        <p:txBody>
          <a:bodyPr wrap="square" lIns="0" tIns="0" rIns="0" bIns="0" rtlCol="0">
            <a:noAutofit/>
          </a:bodyPr>
          <a:lstStyle/>
          <a:p>
            <a:pPr algn="ctr" fontAlgn="base">
              <a:lnSpc>
                <a:spcPct val="90000"/>
              </a:lnSpc>
              <a:spcBef>
                <a:spcPct val="0"/>
              </a:spcBef>
              <a:spcAft>
                <a:spcPct val="0"/>
              </a:spcAft>
              <a:defRPr/>
            </a:pPr>
            <a:r>
              <a:rPr lang="en-US" sz="105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File Server</a:t>
            </a:r>
          </a:p>
        </p:txBody>
      </p:sp>
      <p:sp>
        <p:nvSpPr>
          <p:cNvPr id="34" name="TextBox 33">
            <a:extLst>
              <a:ext uri="{FF2B5EF4-FFF2-40B4-BE49-F238E27FC236}">
                <a16:creationId xmlns:a16="http://schemas.microsoft.com/office/drawing/2014/main" id="{9F8D6E03-F203-4880-8BB0-DB428E4385BB}"/>
              </a:ext>
            </a:extLst>
          </p:cNvPr>
          <p:cNvSpPr txBox="1"/>
          <p:nvPr/>
        </p:nvSpPr>
        <p:spPr>
          <a:xfrm>
            <a:off x="960713" y="5833686"/>
            <a:ext cx="5338162" cy="517065"/>
          </a:xfrm>
          <a:prstGeom prst="rect">
            <a:avLst/>
          </a:prstGeom>
          <a:noFill/>
        </p:spPr>
        <p:txBody>
          <a:bodyPr wrap="square" lIns="182880" tIns="146304" rIns="182880" bIns="146304" rtlCol="0">
            <a:spAutoFit/>
          </a:bodyPr>
          <a:lstStyle/>
          <a:p>
            <a:pPr algn="ctr" defTabSz="913505" fontAlgn="base">
              <a:lnSpc>
                <a:spcPct val="90000"/>
              </a:lnSpc>
              <a:spcAft>
                <a:spcPct val="0"/>
              </a:spcAft>
              <a:buSzPct val="90000"/>
              <a:defRPr/>
            </a:pPr>
            <a:r>
              <a:rPr lang="en-US" sz="1600" b="1">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Main datacenter</a:t>
            </a:r>
          </a:p>
        </p:txBody>
      </p:sp>
      <p:sp>
        <p:nvSpPr>
          <p:cNvPr id="35" name="TextBox 34">
            <a:extLst>
              <a:ext uri="{FF2B5EF4-FFF2-40B4-BE49-F238E27FC236}">
                <a16:creationId xmlns:a16="http://schemas.microsoft.com/office/drawing/2014/main" id="{F98CEA93-0638-450A-BB9C-1CD121ABD319}"/>
              </a:ext>
            </a:extLst>
          </p:cNvPr>
          <p:cNvSpPr txBox="1"/>
          <p:nvPr/>
        </p:nvSpPr>
        <p:spPr>
          <a:xfrm>
            <a:off x="6713290" y="5833686"/>
            <a:ext cx="4196551" cy="517065"/>
          </a:xfrm>
          <a:prstGeom prst="rect">
            <a:avLst/>
          </a:prstGeom>
          <a:noFill/>
        </p:spPr>
        <p:txBody>
          <a:bodyPr wrap="square" lIns="182880" tIns="146304" rIns="182880" bIns="146304" rtlCol="0">
            <a:spAutoFit/>
          </a:bodyPr>
          <a:lstStyle/>
          <a:p>
            <a:pPr algn="ctr" defTabSz="913505" fontAlgn="base">
              <a:lnSpc>
                <a:spcPct val="90000"/>
              </a:lnSpc>
              <a:spcBef>
                <a:spcPts val="0"/>
              </a:spcBef>
              <a:spcAft>
                <a:spcPct val="0"/>
              </a:spcAft>
              <a:buSzPct val="90000"/>
              <a:defRPr/>
            </a:pPr>
            <a:r>
              <a:rPr lang="en-US" sz="1600" b="1">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Branch offices</a:t>
            </a:r>
          </a:p>
        </p:txBody>
      </p:sp>
      <p:sp>
        <p:nvSpPr>
          <p:cNvPr id="54" name="Rectangle 53">
            <a:extLst>
              <a:ext uri="{FF2B5EF4-FFF2-40B4-BE49-F238E27FC236}">
                <a16:creationId xmlns:a16="http://schemas.microsoft.com/office/drawing/2014/main" id="{785E9D80-1820-4B61-A9BD-E8967038A7DC}"/>
              </a:ext>
            </a:extLst>
          </p:cNvPr>
          <p:cNvSpPr/>
          <p:nvPr/>
        </p:nvSpPr>
        <p:spPr bwMode="auto">
          <a:xfrm>
            <a:off x="1148292" y="4922720"/>
            <a:ext cx="1183987" cy="532674"/>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R="0" lvl="0" indent="0" algn="ctr" defTabSz="913505" fontAlgn="base">
              <a:lnSpc>
                <a:spcPct val="90000"/>
              </a:lnSpc>
              <a:spcBef>
                <a:spcPts val="0"/>
              </a:spcBef>
              <a:spcAft>
                <a:spcPct val="0"/>
              </a:spcAft>
              <a:buClrTx/>
              <a:buSzPct val="90000"/>
              <a:buFontTx/>
              <a:buNone/>
              <a:tabLst/>
              <a:defRPr/>
            </a:pPr>
            <a:r>
              <a:rPr lang="en-US" sz="1400" b="1">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Physical</a:t>
            </a:r>
          </a:p>
        </p:txBody>
      </p:sp>
      <p:grpSp>
        <p:nvGrpSpPr>
          <p:cNvPr id="110" name="Group 109">
            <a:extLst>
              <a:ext uri="{FF2B5EF4-FFF2-40B4-BE49-F238E27FC236}">
                <a16:creationId xmlns:a16="http://schemas.microsoft.com/office/drawing/2014/main" id="{50EFF7B4-8392-4747-B249-2D982C96E00F}"/>
              </a:ext>
            </a:extLst>
          </p:cNvPr>
          <p:cNvGrpSpPr/>
          <p:nvPr/>
        </p:nvGrpSpPr>
        <p:grpSpPr>
          <a:xfrm>
            <a:off x="3983210" y="3714020"/>
            <a:ext cx="685214" cy="866990"/>
            <a:chOff x="3983210" y="3837234"/>
            <a:chExt cx="685214" cy="866990"/>
          </a:xfrm>
        </p:grpSpPr>
        <p:pic>
          <p:nvPicPr>
            <p:cNvPr id="67" name="Picture 66">
              <a:extLst>
                <a:ext uri="{FF2B5EF4-FFF2-40B4-BE49-F238E27FC236}">
                  <a16:creationId xmlns:a16="http://schemas.microsoft.com/office/drawing/2014/main" id="{57089333-465A-4428-9715-C5F2AC4E44E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89154" y="3837234"/>
              <a:ext cx="470409" cy="470409"/>
            </a:xfrm>
            <a:prstGeom prst="rect">
              <a:avLst/>
            </a:prstGeom>
          </p:spPr>
        </p:pic>
        <p:sp>
          <p:nvSpPr>
            <p:cNvPr id="70" name="TextBox 69">
              <a:extLst>
                <a:ext uri="{FF2B5EF4-FFF2-40B4-BE49-F238E27FC236}">
                  <a16:creationId xmlns:a16="http://schemas.microsoft.com/office/drawing/2014/main" id="{04924092-C886-4841-B842-68D66836DCC8}"/>
                </a:ext>
              </a:extLst>
            </p:cNvPr>
            <p:cNvSpPr txBox="1"/>
            <p:nvPr/>
          </p:nvSpPr>
          <p:spPr bwMode="auto">
            <a:xfrm>
              <a:off x="3983210" y="4464629"/>
              <a:ext cx="685214" cy="23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t" anchorCtr="0" compatLnSpc="1">
              <a:prstTxWarp prst="textNoShape">
                <a:avLst/>
              </a:prstTxWarp>
              <a:noAutofit/>
            </a:bodyPr>
            <a:lstStyle/>
            <a:p>
              <a:pPr algn="ctr" fontAlgn="base">
                <a:lnSpc>
                  <a:spcPct val="90000"/>
                </a:lnSpc>
                <a:spcBef>
                  <a:spcPct val="0"/>
                </a:spcBef>
                <a:spcAft>
                  <a:spcPct val="0"/>
                </a:spcAft>
                <a:defRPr/>
              </a:pPr>
              <a:r>
                <a:rPr lang="en-US" sz="105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SharePoint</a:t>
              </a:r>
            </a:p>
          </p:txBody>
        </p:sp>
      </p:grpSp>
      <p:grpSp>
        <p:nvGrpSpPr>
          <p:cNvPr id="109" name="Group 108">
            <a:extLst>
              <a:ext uri="{FF2B5EF4-FFF2-40B4-BE49-F238E27FC236}">
                <a16:creationId xmlns:a16="http://schemas.microsoft.com/office/drawing/2014/main" id="{AE49221C-8B0A-4DEA-9D19-00FC68D0C9B4}"/>
              </a:ext>
            </a:extLst>
          </p:cNvPr>
          <p:cNvGrpSpPr/>
          <p:nvPr/>
        </p:nvGrpSpPr>
        <p:grpSpPr>
          <a:xfrm>
            <a:off x="2831910" y="3705320"/>
            <a:ext cx="603429" cy="875690"/>
            <a:chOff x="2831910" y="3828534"/>
            <a:chExt cx="603429" cy="875690"/>
          </a:xfrm>
        </p:grpSpPr>
        <p:pic>
          <p:nvPicPr>
            <p:cNvPr id="68" name="Picture 67">
              <a:extLst>
                <a:ext uri="{FF2B5EF4-FFF2-40B4-BE49-F238E27FC236}">
                  <a16:creationId xmlns:a16="http://schemas.microsoft.com/office/drawing/2014/main" id="{BD1E9D5A-9FC2-4A3B-B2D3-2AE8C643374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894069" y="3828534"/>
              <a:ext cx="479109" cy="479109"/>
            </a:xfrm>
            <a:prstGeom prst="rect">
              <a:avLst/>
            </a:prstGeom>
          </p:spPr>
        </p:pic>
        <p:sp>
          <p:nvSpPr>
            <p:cNvPr id="71" name="TextBox 70">
              <a:extLst>
                <a:ext uri="{FF2B5EF4-FFF2-40B4-BE49-F238E27FC236}">
                  <a16:creationId xmlns:a16="http://schemas.microsoft.com/office/drawing/2014/main" id="{2819DE0B-64C3-442E-82C6-6DB660317BE0}"/>
                </a:ext>
              </a:extLst>
            </p:cNvPr>
            <p:cNvSpPr txBox="1"/>
            <p:nvPr/>
          </p:nvSpPr>
          <p:spPr bwMode="auto">
            <a:xfrm>
              <a:off x="2831910" y="4464629"/>
              <a:ext cx="603429" cy="23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t" anchorCtr="0" compatLnSpc="1">
              <a:prstTxWarp prst="textNoShape">
                <a:avLst/>
              </a:prstTxWarp>
              <a:noAutofit/>
            </a:bodyPr>
            <a:lstStyle/>
            <a:p>
              <a:pPr algn="ctr" fontAlgn="base">
                <a:lnSpc>
                  <a:spcPct val="90000"/>
                </a:lnSpc>
                <a:spcBef>
                  <a:spcPct val="0"/>
                </a:spcBef>
                <a:spcAft>
                  <a:spcPct val="0"/>
                </a:spcAft>
                <a:defRPr/>
              </a:pPr>
              <a:r>
                <a:rPr lang="en-US" sz="105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Exchange</a:t>
              </a:r>
            </a:p>
          </p:txBody>
        </p:sp>
      </p:grpSp>
      <p:cxnSp>
        <p:nvCxnSpPr>
          <p:cNvPr id="62" name="Straight Arrow Connector 61">
            <a:extLst>
              <a:ext uri="{FF2B5EF4-FFF2-40B4-BE49-F238E27FC236}">
                <a16:creationId xmlns:a16="http://schemas.microsoft.com/office/drawing/2014/main" id="{A11D65C7-EC43-4ACE-8D61-B4469A24469D}"/>
              </a:ext>
            </a:extLst>
          </p:cNvPr>
          <p:cNvCxnSpPr>
            <a:cxnSpLocks/>
          </p:cNvCxnSpPr>
          <p:nvPr/>
        </p:nvCxnSpPr>
        <p:spPr>
          <a:xfrm>
            <a:off x="6562725" y="2485138"/>
            <a:ext cx="2864756" cy="0"/>
          </a:xfrm>
          <a:prstGeom prst="straightConnector1">
            <a:avLst/>
          </a:prstGeom>
          <a:ln w="22225"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33D2A49-4DA2-48DD-A168-62CEBE8E7F85}"/>
              </a:ext>
            </a:extLst>
          </p:cNvPr>
          <p:cNvCxnSpPr>
            <a:cxnSpLocks/>
          </p:cNvCxnSpPr>
          <p:nvPr/>
        </p:nvCxnSpPr>
        <p:spPr>
          <a:xfrm flipV="1">
            <a:off x="9820054" y="2867496"/>
            <a:ext cx="0" cy="745457"/>
          </a:xfrm>
          <a:prstGeom prst="straightConnector1">
            <a:avLst/>
          </a:prstGeom>
          <a:ln w="22225"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E29F2222-39C2-4CB1-B01D-5396D0C5E3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0217" y="2122392"/>
            <a:ext cx="667182" cy="686707"/>
          </a:xfrm>
          <a:prstGeom prst="rect">
            <a:avLst/>
          </a:prstGeom>
        </p:spPr>
      </p:pic>
      <p:grpSp>
        <p:nvGrpSpPr>
          <p:cNvPr id="78" name="Group 77">
            <a:extLst>
              <a:ext uri="{FF2B5EF4-FFF2-40B4-BE49-F238E27FC236}">
                <a16:creationId xmlns:a16="http://schemas.microsoft.com/office/drawing/2014/main" id="{E415BFA6-A162-44F9-9B92-F149F3920E27}"/>
              </a:ext>
            </a:extLst>
          </p:cNvPr>
          <p:cNvGrpSpPr/>
          <p:nvPr/>
        </p:nvGrpSpPr>
        <p:grpSpPr>
          <a:xfrm>
            <a:off x="7005596" y="4668357"/>
            <a:ext cx="2284536" cy="636659"/>
            <a:chOff x="8277081" y="3028136"/>
            <a:chExt cx="2284536" cy="636659"/>
          </a:xfrm>
        </p:grpSpPr>
        <p:sp>
          <p:nvSpPr>
            <p:cNvPr id="79" name="TextBox 78">
              <a:extLst>
                <a:ext uri="{FF2B5EF4-FFF2-40B4-BE49-F238E27FC236}">
                  <a16:creationId xmlns:a16="http://schemas.microsoft.com/office/drawing/2014/main" id="{20A672EF-0139-46D2-B7FF-5369EFF9094F}"/>
                </a:ext>
              </a:extLst>
            </p:cNvPr>
            <p:cNvSpPr txBox="1"/>
            <p:nvPr/>
          </p:nvSpPr>
          <p:spPr>
            <a:xfrm>
              <a:off x="8964196" y="3028136"/>
              <a:ext cx="1597421" cy="636659"/>
            </a:xfrm>
            <a:prstGeom prst="rect">
              <a:avLst/>
            </a:prstGeom>
            <a:noFill/>
          </p:spPr>
          <p:txBody>
            <a:bodyPr wrap="square" lIns="0" tIns="0" rIns="0" bIns="0" rtlCol="0">
              <a:noAutofit/>
            </a:bodyPr>
            <a:lstStyle/>
            <a:p>
              <a:pPr lvl="0" defTabSz="914367">
                <a:lnSpc>
                  <a:spcPct val="90000"/>
                </a:lnSpc>
                <a:spcAft>
                  <a:spcPts val="588"/>
                </a:spcAft>
                <a:defRPr/>
              </a:pPr>
              <a:r>
                <a:rPr lang="en-US" sz="1050" b="1">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Microsoft</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light"/>
                  <a:ea typeface="+mn-ea"/>
                  <a:cs typeface="+mn-cs"/>
                </a:rPr>
                <a:t>Active Directory RODC</a:t>
              </a:r>
            </a:p>
          </p:txBody>
        </p:sp>
        <p:sp>
          <p:nvSpPr>
            <p:cNvPr id="80" name="Freeform 15">
              <a:extLst>
                <a:ext uri="{FF2B5EF4-FFF2-40B4-BE49-F238E27FC236}">
                  <a16:creationId xmlns:a16="http://schemas.microsoft.com/office/drawing/2014/main" id="{466D1D22-D035-4452-9F9E-C4D400312C13}"/>
                </a:ext>
              </a:extLst>
            </p:cNvPr>
            <p:cNvSpPr>
              <a:spLocks noChangeAspect="1" noEditPoints="1"/>
            </p:cNvSpPr>
            <p:nvPr/>
          </p:nvSpPr>
          <p:spPr bwMode="black">
            <a:xfrm>
              <a:off x="8277081" y="3077827"/>
              <a:ext cx="503230" cy="53727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4B36364A-2BEC-4B7A-AADA-FC8355B74334}"/>
              </a:ext>
            </a:extLst>
          </p:cNvPr>
          <p:cNvGrpSpPr/>
          <p:nvPr/>
        </p:nvGrpSpPr>
        <p:grpSpPr>
          <a:xfrm>
            <a:off x="989723" y="2267650"/>
            <a:ext cx="5355597" cy="3443927"/>
            <a:chOff x="6141683" y="9924213"/>
            <a:chExt cx="5355597" cy="3443927"/>
          </a:xfrm>
        </p:grpSpPr>
        <p:sp>
          <p:nvSpPr>
            <p:cNvPr id="82" name="Rectangle 81">
              <a:extLst>
                <a:ext uri="{FF2B5EF4-FFF2-40B4-BE49-F238E27FC236}">
                  <a16:creationId xmlns:a16="http://schemas.microsoft.com/office/drawing/2014/main" id="{4719E547-766C-4705-8A42-1E378984D413}"/>
                </a:ext>
              </a:extLst>
            </p:cNvPr>
            <p:cNvSpPr/>
            <p:nvPr/>
          </p:nvSpPr>
          <p:spPr bwMode="auto">
            <a:xfrm>
              <a:off x="6141683" y="10071495"/>
              <a:ext cx="5309152" cy="3296645"/>
            </a:xfrm>
            <a:prstGeom prst="rect">
              <a:avLst/>
            </a:prstGeom>
            <a:noFill/>
            <a:ln w="22225" cap="rnd">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D7FBC48B-7C79-47E0-B00F-6536238407C6}"/>
                </a:ext>
              </a:extLst>
            </p:cNvPr>
            <p:cNvGrpSpPr/>
            <p:nvPr/>
          </p:nvGrpSpPr>
          <p:grpSpPr>
            <a:xfrm>
              <a:off x="11112968" y="9924213"/>
              <a:ext cx="384312" cy="528508"/>
              <a:chOff x="11190510" y="4382535"/>
              <a:chExt cx="384312" cy="528508"/>
            </a:xfrm>
          </p:grpSpPr>
          <p:sp>
            <p:nvSpPr>
              <p:cNvPr id="84" name="Rectangle 83">
                <a:extLst>
                  <a:ext uri="{FF2B5EF4-FFF2-40B4-BE49-F238E27FC236}">
                    <a16:creationId xmlns:a16="http://schemas.microsoft.com/office/drawing/2014/main" id="{CBECB9F9-4E20-40CC-B2FB-20D0DA606B1F}"/>
                  </a:ext>
                </a:extLst>
              </p:cNvPr>
              <p:cNvSpPr/>
              <p:nvPr/>
            </p:nvSpPr>
            <p:spPr bwMode="auto">
              <a:xfrm>
                <a:off x="11190510" y="4468288"/>
                <a:ext cx="384312" cy="44275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93BE5E1B-BF0D-400F-B9B8-727AD0DE7202}"/>
                  </a:ext>
                </a:extLst>
              </p:cNvPr>
              <p:cNvGrpSpPr/>
              <p:nvPr/>
            </p:nvGrpSpPr>
            <p:grpSpPr>
              <a:xfrm>
                <a:off x="11226525" y="4382535"/>
                <a:ext cx="331788" cy="434976"/>
                <a:chOff x="11283951" y="4387850"/>
                <a:chExt cx="331788" cy="434976"/>
              </a:xfrm>
              <a:solidFill>
                <a:schemeClr val="bg1">
                  <a:lumMod val="50000"/>
                </a:schemeClr>
              </a:solidFill>
            </p:grpSpPr>
            <p:sp>
              <p:nvSpPr>
                <p:cNvPr id="86" name="Freeform 10">
                  <a:extLst>
                    <a:ext uri="{FF2B5EF4-FFF2-40B4-BE49-F238E27FC236}">
                      <a16:creationId xmlns:a16="http://schemas.microsoft.com/office/drawing/2014/main" id="{8C5D3D5A-85BC-4E31-9A2E-A4235B0F7517}"/>
                    </a:ext>
                  </a:extLst>
                </p:cNvPr>
                <p:cNvSpPr>
                  <a:spLocks noEditPoints="1"/>
                </p:cNvSpPr>
                <p:nvPr/>
              </p:nvSpPr>
              <p:spPr bwMode="auto">
                <a:xfrm>
                  <a:off x="11283951" y="4573588"/>
                  <a:ext cx="203200" cy="249238"/>
                </a:xfrm>
                <a:custGeom>
                  <a:avLst/>
                  <a:gdLst>
                    <a:gd name="T0" fmla="*/ 0 w 128"/>
                    <a:gd name="T1" fmla="*/ 0 h 157"/>
                    <a:gd name="T2" fmla="*/ 0 w 128"/>
                    <a:gd name="T3" fmla="*/ 157 h 157"/>
                    <a:gd name="T4" fmla="*/ 41 w 128"/>
                    <a:gd name="T5" fmla="*/ 157 h 157"/>
                    <a:gd name="T6" fmla="*/ 41 w 128"/>
                    <a:gd name="T7" fmla="*/ 124 h 157"/>
                    <a:gd name="T8" fmla="*/ 58 w 128"/>
                    <a:gd name="T9" fmla="*/ 124 h 157"/>
                    <a:gd name="T10" fmla="*/ 58 w 128"/>
                    <a:gd name="T11" fmla="*/ 157 h 157"/>
                    <a:gd name="T12" fmla="*/ 71 w 128"/>
                    <a:gd name="T13" fmla="*/ 157 h 157"/>
                    <a:gd name="T14" fmla="*/ 71 w 128"/>
                    <a:gd name="T15" fmla="*/ 124 h 157"/>
                    <a:gd name="T16" fmla="*/ 88 w 128"/>
                    <a:gd name="T17" fmla="*/ 124 h 157"/>
                    <a:gd name="T18" fmla="*/ 88 w 128"/>
                    <a:gd name="T19" fmla="*/ 157 h 157"/>
                    <a:gd name="T20" fmla="*/ 128 w 128"/>
                    <a:gd name="T21" fmla="*/ 157 h 157"/>
                    <a:gd name="T22" fmla="*/ 128 w 128"/>
                    <a:gd name="T23" fmla="*/ 0 h 157"/>
                    <a:gd name="T24" fmla="*/ 0 w 128"/>
                    <a:gd name="T25" fmla="*/ 0 h 157"/>
                    <a:gd name="T26" fmla="*/ 118 w 128"/>
                    <a:gd name="T27" fmla="*/ 114 h 157"/>
                    <a:gd name="T28" fmla="*/ 10 w 128"/>
                    <a:gd name="T29" fmla="*/ 114 h 157"/>
                    <a:gd name="T30" fmla="*/ 10 w 128"/>
                    <a:gd name="T31" fmla="*/ 97 h 157"/>
                    <a:gd name="T32" fmla="*/ 118 w 128"/>
                    <a:gd name="T33" fmla="*/ 97 h 157"/>
                    <a:gd name="T34" fmla="*/ 118 w 128"/>
                    <a:gd name="T35" fmla="*/ 114 h 157"/>
                    <a:gd name="T36" fmla="*/ 118 w 128"/>
                    <a:gd name="T37" fmla="*/ 87 h 157"/>
                    <a:gd name="T38" fmla="*/ 10 w 128"/>
                    <a:gd name="T39" fmla="*/ 87 h 157"/>
                    <a:gd name="T40" fmla="*/ 10 w 128"/>
                    <a:gd name="T41" fmla="*/ 70 h 157"/>
                    <a:gd name="T42" fmla="*/ 118 w 128"/>
                    <a:gd name="T43" fmla="*/ 70 h 157"/>
                    <a:gd name="T44" fmla="*/ 118 w 128"/>
                    <a:gd name="T45" fmla="*/ 87 h 157"/>
                    <a:gd name="T46" fmla="*/ 118 w 128"/>
                    <a:gd name="T47" fmla="*/ 57 h 157"/>
                    <a:gd name="T48" fmla="*/ 10 w 128"/>
                    <a:gd name="T49" fmla="*/ 57 h 157"/>
                    <a:gd name="T50" fmla="*/ 10 w 128"/>
                    <a:gd name="T51" fmla="*/ 40 h 157"/>
                    <a:gd name="T52" fmla="*/ 118 w 128"/>
                    <a:gd name="T53" fmla="*/ 40 h 157"/>
                    <a:gd name="T54" fmla="*/ 118 w 128"/>
                    <a:gd name="T55" fmla="*/ 57 h 157"/>
                    <a:gd name="T56" fmla="*/ 118 w 128"/>
                    <a:gd name="T57" fmla="*/ 27 h 157"/>
                    <a:gd name="T58" fmla="*/ 10 w 128"/>
                    <a:gd name="T59" fmla="*/ 27 h 157"/>
                    <a:gd name="T60" fmla="*/ 10 w 128"/>
                    <a:gd name="T61" fmla="*/ 10 h 157"/>
                    <a:gd name="T62" fmla="*/ 118 w 128"/>
                    <a:gd name="T63" fmla="*/ 10 h 157"/>
                    <a:gd name="T64" fmla="*/ 118 w 128"/>
                    <a:gd name="T65" fmla="*/ 2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7">
                      <a:moveTo>
                        <a:pt x="0" y="0"/>
                      </a:moveTo>
                      <a:lnTo>
                        <a:pt x="0" y="157"/>
                      </a:lnTo>
                      <a:lnTo>
                        <a:pt x="41" y="157"/>
                      </a:lnTo>
                      <a:lnTo>
                        <a:pt x="41" y="124"/>
                      </a:lnTo>
                      <a:lnTo>
                        <a:pt x="58" y="124"/>
                      </a:lnTo>
                      <a:lnTo>
                        <a:pt x="58" y="157"/>
                      </a:lnTo>
                      <a:lnTo>
                        <a:pt x="71" y="157"/>
                      </a:lnTo>
                      <a:lnTo>
                        <a:pt x="71" y="124"/>
                      </a:lnTo>
                      <a:lnTo>
                        <a:pt x="88" y="124"/>
                      </a:lnTo>
                      <a:lnTo>
                        <a:pt x="88" y="157"/>
                      </a:lnTo>
                      <a:lnTo>
                        <a:pt x="128" y="157"/>
                      </a:lnTo>
                      <a:lnTo>
                        <a:pt x="128" y="0"/>
                      </a:lnTo>
                      <a:lnTo>
                        <a:pt x="0" y="0"/>
                      </a:lnTo>
                      <a:close/>
                      <a:moveTo>
                        <a:pt x="118" y="114"/>
                      </a:moveTo>
                      <a:lnTo>
                        <a:pt x="10" y="114"/>
                      </a:lnTo>
                      <a:lnTo>
                        <a:pt x="10" y="97"/>
                      </a:lnTo>
                      <a:lnTo>
                        <a:pt x="118" y="97"/>
                      </a:lnTo>
                      <a:lnTo>
                        <a:pt x="118" y="114"/>
                      </a:lnTo>
                      <a:close/>
                      <a:moveTo>
                        <a:pt x="118" y="87"/>
                      </a:moveTo>
                      <a:lnTo>
                        <a:pt x="10" y="87"/>
                      </a:lnTo>
                      <a:lnTo>
                        <a:pt x="10" y="70"/>
                      </a:lnTo>
                      <a:lnTo>
                        <a:pt x="118" y="70"/>
                      </a:lnTo>
                      <a:lnTo>
                        <a:pt x="118" y="87"/>
                      </a:lnTo>
                      <a:close/>
                      <a:moveTo>
                        <a:pt x="118" y="57"/>
                      </a:moveTo>
                      <a:lnTo>
                        <a:pt x="10" y="57"/>
                      </a:lnTo>
                      <a:lnTo>
                        <a:pt x="10" y="40"/>
                      </a:lnTo>
                      <a:lnTo>
                        <a:pt x="118" y="40"/>
                      </a:lnTo>
                      <a:lnTo>
                        <a:pt x="118" y="57"/>
                      </a:lnTo>
                      <a:close/>
                      <a:moveTo>
                        <a:pt x="118" y="27"/>
                      </a:moveTo>
                      <a:lnTo>
                        <a:pt x="10" y="27"/>
                      </a:lnTo>
                      <a:lnTo>
                        <a:pt x="10"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1">
                  <a:extLst>
                    <a:ext uri="{FF2B5EF4-FFF2-40B4-BE49-F238E27FC236}">
                      <a16:creationId xmlns:a16="http://schemas.microsoft.com/office/drawing/2014/main" id="{62F6B8A9-D7EA-4BDB-A522-77323BB3A81F}"/>
                    </a:ext>
                  </a:extLst>
                </p:cNvPr>
                <p:cNvSpPr>
                  <a:spLocks noEditPoints="1"/>
                </p:cNvSpPr>
                <p:nvPr/>
              </p:nvSpPr>
              <p:spPr bwMode="auto">
                <a:xfrm>
                  <a:off x="11407776" y="4387850"/>
                  <a:ext cx="207963" cy="434976"/>
                </a:xfrm>
                <a:custGeom>
                  <a:avLst/>
                  <a:gdLst>
                    <a:gd name="T0" fmla="*/ 0 w 131"/>
                    <a:gd name="T1" fmla="*/ 0 h 274"/>
                    <a:gd name="T2" fmla="*/ 0 w 131"/>
                    <a:gd name="T3" fmla="*/ 107 h 274"/>
                    <a:gd name="T4" fmla="*/ 13 w 131"/>
                    <a:gd name="T5" fmla="*/ 107 h 274"/>
                    <a:gd name="T6" fmla="*/ 13 w 131"/>
                    <a:gd name="T7" fmla="*/ 100 h 274"/>
                    <a:gd name="T8" fmla="*/ 118 w 131"/>
                    <a:gd name="T9" fmla="*/ 100 h 274"/>
                    <a:gd name="T10" fmla="*/ 118 w 131"/>
                    <a:gd name="T11" fmla="*/ 117 h 274"/>
                    <a:gd name="T12" fmla="*/ 64 w 131"/>
                    <a:gd name="T13" fmla="*/ 117 h 274"/>
                    <a:gd name="T14" fmla="*/ 64 w 131"/>
                    <a:gd name="T15" fmla="*/ 127 h 274"/>
                    <a:gd name="T16" fmla="*/ 118 w 131"/>
                    <a:gd name="T17" fmla="*/ 127 h 274"/>
                    <a:gd name="T18" fmla="*/ 118 w 131"/>
                    <a:gd name="T19" fmla="*/ 144 h 274"/>
                    <a:gd name="T20" fmla="*/ 64 w 131"/>
                    <a:gd name="T21" fmla="*/ 144 h 274"/>
                    <a:gd name="T22" fmla="*/ 64 w 131"/>
                    <a:gd name="T23" fmla="*/ 157 h 274"/>
                    <a:gd name="T24" fmla="*/ 118 w 131"/>
                    <a:gd name="T25" fmla="*/ 157 h 274"/>
                    <a:gd name="T26" fmla="*/ 118 w 131"/>
                    <a:gd name="T27" fmla="*/ 174 h 274"/>
                    <a:gd name="T28" fmla="*/ 64 w 131"/>
                    <a:gd name="T29" fmla="*/ 174 h 274"/>
                    <a:gd name="T30" fmla="*/ 64 w 131"/>
                    <a:gd name="T31" fmla="*/ 187 h 274"/>
                    <a:gd name="T32" fmla="*/ 118 w 131"/>
                    <a:gd name="T33" fmla="*/ 187 h 274"/>
                    <a:gd name="T34" fmla="*/ 118 w 131"/>
                    <a:gd name="T35" fmla="*/ 204 h 274"/>
                    <a:gd name="T36" fmla="*/ 64 w 131"/>
                    <a:gd name="T37" fmla="*/ 204 h 274"/>
                    <a:gd name="T38" fmla="*/ 64 w 131"/>
                    <a:gd name="T39" fmla="*/ 214 h 274"/>
                    <a:gd name="T40" fmla="*/ 118 w 131"/>
                    <a:gd name="T41" fmla="*/ 214 h 274"/>
                    <a:gd name="T42" fmla="*/ 118 w 131"/>
                    <a:gd name="T43" fmla="*/ 231 h 274"/>
                    <a:gd name="T44" fmla="*/ 64 w 131"/>
                    <a:gd name="T45" fmla="*/ 231 h 274"/>
                    <a:gd name="T46" fmla="*/ 64 w 131"/>
                    <a:gd name="T47" fmla="*/ 274 h 274"/>
                    <a:gd name="T48" fmla="*/ 70 w 131"/>
                    <a:gd name="T49" fmla="*/ 274 h 274"/>
                    <a:gd name="T50" fmla="*/ 70 w 131"/>
                    <a:gd name="T51" fmla="*/ 241 h 274"/>
                    <a:gd name="T52" fmla="*/ 87 w 131"/>
                    <a:gd name="T53" fmla="*/ 241 h 274"/>
                    <a:gd name="T54" fmla="*/ 87 w 131"/>
                    <a:gd name="T55" fmla="*/ 274 h 274"/>
                    <a:gd name="T56" fmla="*/ 131 w 131"/>
                    <a:gd name="T57" fmla="*/ 274 h 274"/>
                    <a:gd name="T58" fmla="*/ 131 w 131"/>
                    <a:gd name="T59" fmla="*/ 0 h 274"/>
                    <a:gd name="T60" fmla="*/ 0 w 131"/>
                    <a:gd name="T61" fmla="*/ 0 h 274"/>
                    <a:gd name="T62" fmla="*/ 118 w 131"/>
                    <a:gd name="T63" fmla="*/ 87 h 274"/>
                    <a:gd name="T64" fmla="*/ 13 w 131"/>
                    <a:gd name="T65" fmla="*/ 87 h 274"/>
                    <a:gd name="T66" fmla="*/ 13 w 131"/>
                    <a:gd name="T67" fmla="*/ 70 h 274"/>
                    <a:gd name="T68" fmla="*/ 118 w 131"/>
                    <a:gd name="T69" fmla="*/ 70 h 274"/>
                    <a:gd name="T70" fmla="*/ 118 w 131"/>
                    <a:gd name="T71" fmla="*/ 87 h 274"/>
                    <a:gd name="T72" fmla="*/ 118 w 131"/>
                    <a:gd name="T73" fmla="*/ 57 h 274"/>
                    <a:gd name="T74" fmla="*/ 13 w 131"/>
                    <a:gd name="T75" fmla="*/ 57 h 274"/>
                    <a:gd name="T76" fmla="*/ 13 w 131"/>
                    <a:gd name="T77" fmla="*/ 40 h 274"/>
                    <a:gd name="T78" fmla="*/ 118 w 131"/>
                    <a:gd name="T79" fmla="*/ 40 h 274"/>
                    <a:gd name="T80" fmla="*/ 118 w 131"/>
                    <a:gd name="T81" fmla="*/ 57 h 274"/>
                    <a:gd name="T82" fmla="*/ 118 w 131"/>
                    <a:gd name="T83" fmla="*/ 27 h 274"/>
                    <a:gd name="T84" fmla="*/ 13 w 131"/>
                    <a:gd name="T85" fmla="*/ 27 h 274"/>
                    <a:gd name="T86" fmla="*/ 13 w 131"/>
                    <a:gd name="T87" fmla="*/ 10 h 274"/>
                    <a:gd name="T88" fmla="*/ 118 w 131"/>
                    <a:gd name="T89" fmla="*/ 10 h 274"/>
                    <a:gd name="T90" fmla="*/ 118 w 131"/>
                    <a:gd name="T91" fmla="*/ 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1" h="274">
                      <a:moveTo>
                        <a:pt x="0" y="0"/>
                      </a:moveTo>
                      <a:lnTo>
                        <a:pt x="0" y="107"/>
                      </a:lnTo>
                      <a:lnTo>
                        <a:pt x="13" y="107"/>
                      </a:lnTo>
                      <a:lnTo>
                        <a:pt x="13" y="100"/>
                      </a:lnTo>
                      <a:lnTo>
                        <a:pt x="118" y="100"/>
                      </a:lnTo>
                      <a:lnTo>
                        <a:pt x="118" y="117"/>
                      </a:lnTo>
                      <a:lnTo>
                        <a:pt x="64" y="117"/>
                      </a:lnTo>
                      <a:lnTo>
                        <a:pt x="64" y="127"/>
                      </a:lnTo>
                      <a:lnTo>
                        <a:pt x="118" y="127"/>
                      </a:lnTo>
                      <a:lnTo>
                        <a:pt x="118" y="144"/>
                      </a:lnTo>
                      <a:lnTo>
                        <a:pt x="64" y="144"/>
                      </a:lnTo>
                      <a:lnTo>
                        <a:pt x="64" y="157"/>
                      </a:lnTo>
                      <a:lnTo>
                        <a:pt x="118" y="157"/>
                      </a:lnTo>
                      <a:lnTo>
                        <a:pt x="118" y="174"/>
                      </a:lnTo>
                      <a:lnTo>
                        <a:pt x="64" y="174"/>
                      </a:lnTo>
                      <a:lnTo>
                        <a:pt x="64" y="187"/>
                      </a:lnTo>
                      <a:lnTo>
                        <a:pt x="118" y="187"/>
                      </a:lnTo>
                      <a:lnTo>
                        <a:pt x="118" y="204"/>
                      </a:lnTo>
                      <a:lnTo>
                        <a:pt x="64" y="204"/>
                      </a:lnTo>
                      <a:lnTo>
                        <a:pt x="64" y="214"/>
                      </a:lnTo>
                      <a:lnTo>
                        <a:pt x="118" y="214"/>
                      </a:lnTo>
                      <a:lnTo>
                        <a:pt x="118" y="231"/>
                      </a:lnTo>
                      <a:lnTo>
                        <a:pt x="64" y="231"/>
                      </a:lnTo>
                      <a:lnTo>
                        <a:pt x="64" y="274"/>
                      </a:lnTo>
                      <a:lnTo>
                        <a:pt x="70" y="274"/>
                      </a:lnTo>
                      <a:lnTo>
                        <a:pt x="70" y="241"/>
                      </a:lnTo>
                      <a:lnTo>
                        <a:pt x="87" y="241"/>
                      </a:lnTo>
                      <a:lnTo>
                        <a:pt x="87" y="274"/>
                      </a:lnTo>
                      <a:lnTo>
                        <a:pt x="131" y="274"/>
                      </a:lnTo>
                      <a:lnTo>
                        <a:pt x="131" y="0"/>
                      </a:lnTo>
                      <a:lnTo>
                        <a:pt x="0" y="0"/>
                      </a:lnTo>
                      <a:close/>
                      <a:moveTo>
                        <a:pt x="118" y="87"/>
                      </a:moveTo>
                      <a:lnTo>
                        <a:pt x="13" y="87"/>
                      </a:lnTo>
                      <a:lnTo>
                        <a:pt x="13" y="70"/>
                      </a:lnTo>
                      <a:lnTo>
                        <a:pt x="118" y="70"/>
                      </a:lnTo>
                      <a:lnTo>
                        <a:pt x="118" y="87"/>
                      </a:lnTo>
                      <a:close/>
                      <a:moveTo>
                        <a:pt x="118" y="57"/>
                      </a:moveTo>
                      <a:lnTo>
                        <a:pt x="13" y="57"/>
                      </a:lnTo>
                      <a:lnTo>
                        <a:pt x="13" y="40"/>
                      </a:lnTo>
                      <a:lnTo>
                        <a:pt x="118" y="40"/>
                      </a:lnTo>
                      <a:lnTo>
                        <a:pt x="118" y="57"/>
                      </a:lnTo>
                      <a:close/>
                      <a:moveTo>
                        <a:pt x="118" y="27"/>
                      </a:moveTo>
                      <a:lnTo>
                        <a:pt x="13" y="27"/>
                      </a:lnTo>
                      <a:lnTo>
                        <a:pt x="13"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8" name="Freeform 5">
            <a:extLst>
              <a:ext uri="{FF2B5EF4-FFF2-40B4-BE49-F238E27FC236}">
                <a16:creationId xmlns:a16="http://schemas.microsoft.com/office/drawing/2014/main" id="{5EDF6FD6-6F6B-40E0-B065-A7148C736C7D}"/>
              </a:ext>
            </a:extLst>
          </p:cNvPr>
          <p:cNvSpPr>
            <a:spLocks/>
          </p:cNvSpPr>
          <p:nvPr/>
        </p:nvSpPr>
        <p:spPr bwMode="auto">
          <a:xfrm>
            <a:off x="9651786" y="4668357"/>
            <a:ext cx="304800" cy="520700"/>
          </a:xfrm>
          <a:custGeom>
            <a:avLst/>
            <a:gdLst>
              <a:gd name="T0" fmla="*/ 192 w 192"/>
              <a:gd name="T1" fmla="*/ 39 h 328"/>
              <a:gd name="T2" fmla="*/ 192 w 192"/>
              <a:gd name="T3" fmla="*/ 0 h 328"/>
              <a:gd name="T4" fmla="*/ 0 w 192"/>
              <a:gd name="T5" fmla="*/ 0 h 328"/>
              <a:gd name="T6" fmla="*/ 0 w 192"/>
              <a:gd name="T7" fmla="*/ 328 h 328"/>
              <a:gd name="T8" fmla="*/ 192 w 192"/>
              <a:gd name="T9" fmla="*/ 328 h 328"/>
              <a:gd name="T10" fmla="*/ 192 w 192"/>
              <a:gd name="T11" fmla="*/ 246 h 328"/>
              <a:gd name="T12" fmla="*/ 75 w 192"/>
              <a:gd name="T13" fmla="*/ 246 h 328"/>
              <a:gd name="T14" fmla="*/ 75 w 192"/>
              <a:gd name="T15" fmla="*/ 230 h 328"/>
              <a:gd name="T16" fmla="*/ 192 w 192"/>
              <a:gd name="T17" fmla="*/ 230 h 328"/>
              <a:gd name="T18" fmla="*/ 192 w 192"/>
              <a:gd name="T19" fmla="*/ 197 h 328"/>
              <a:gd name="T20" fmla="*/ 75 w 192"/>
              <a:gd name="T21" fmla="*/ 197 h 328"/>
              <a:gd name="T22" fmla="*/ 75 w 192"/>
              <a:gd name="T23" fmla="*/ 181 h 328"/>
              <a:gd name="T24" fmla="*/ 192 w 192"/>
              <a:gd name="T25" fmla="*/ 181 h 328"/>
              <a:gd name="T26" fmla="*/ 192 w 192"/>
              <a:gd name="T27" fmla="*/ 151 h 328"/>
              <a:gd name="T28" fmla="*/ 75 w 192"/>
              <a:gd name="T29" fmla="*/ 151 h 328"/>
              <a:gd name="T30" fmla="*/ 75 w 192"/>
              <a:gd name="T31" fmla="*/ 134 h 328"/>
              <a:gd name="T32" fmla="*/ 192 w 192"/>
              <a:gd name="T33" fmla="*/ 134 h 328"/>
              <a:gd name="T34" fmla="*/ 192 w 192"/>
              <a:gd name="T35" fmla="*/ 101 h 328"/>
              <a:gd name="T36" fmla="*/ 75 w 192"/>
              <a:gd name="T37" fmla="*/ 101 h 328"/>
              <a:gd name="T38" fmla="*/ 75 w 192"/>
              <a:gd name="T39" fmla="*/ 85 h 328"/>
              <a:gd name="T40" fmla="*/ 192 w 192"/>
              <a:gd name="T41" fmla="*/ 85 h 328"/>
              <a:gd name="T42" fmla="*/ 192 w 192"/>
              <a:gd name="T43" fmla="*/ 55 h 328"/>
              <a:gd name="T44" fmla="*/ 75 w 192"/>
              <a:gd name="T45" fmla="*/ 55 h 328"/>
              <a:gd name="T46" fmla="*/ 75 w 192"/>
              <a:gd name="T47" fmla="*/ 39 h 328"/>
              <a:gd name="T48" fmla="*/ 192 w 192"/>
              <a:gd name="T49" fmla="*/ 3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8">
                <a:moveTo>
                  <a:pt x="192" y="39"/>
                </a:moveTo>
                <a:lnTo>
                  <a:pt x="192" y="0"/>
                </a:lnTo>
                <a:lnTo>
                  <a:pt x="0" y="0"/>
                </a:lnTo>
                <a:lnTo>
                  <a:pt x="0" y="328"/>
                </a:lnTo>
                <a:lnTo>
                  <a:pt x="192" y="328"/>
                </a:lnTo>
                <a:lnTo>
                  <a:pt x="192" y="246"/>
                </a:lnTo>
                <a:lnTo>
                  <a:pt x="75" y="246"/>
                </a:lnTo>
                <a:lnTo>
                  <a:pt x="75" y="230"/>
                </a:lnTo>
                <a:lnTo>
                  <a:pt x="192" y="230"/>
                </a:lnTo>
                <a:lnTo>
                  <a:pt x="192" y="197"/>
                </a:lnTo>
                <a:lnTo>
                  <a:pt x="75" y="197"/>
                </a:lnTo>
                <a:lnTo>
                  <a:pt x="75" y="181"/>
                </a:lnTo>
                <a:lnTo>
                  <a:pt x="192" y="181"/>
                </a:lnTo>
                <a:lnTo>
                  <a:pt x="192" y="151"/>
                </a:lnTo>
                <a:lnTo>
                  <a:pt x="75" y="151"/>
                </a:lnTo>
                <a:lnTo>
                  <a:pt x="75" y="134"/>
                </a:lnTo>
                <a:lnTo>
                  <a:pt x="192" y="134"/>
                </a:lnTo>
                <a:lnTo>
                  <a:pt x="192" y="101"/>
                </a:lnTo>
                <a:lnTo>
                  <a:pt x="75" y="101"/>
                </a:lnTo>
                <a:lnTo>
                  <a:pt x="75" y="85"/>
                </a:lnTo>
                <a:lnTo>
                  <a:pt x="192" y="85"/>
                </a:lnTo>
                <a:lnTo>
                  <a:pt x="192" y="55"/>
                </a:lnTo>
                <a:lnTo>
                  <a:pt x="75" y="55"/>
                </a:lnTo>
                <a:lnTo>
                  <a:pt x="75" y="39"/>
                </a:lnTo>
                <a:lnTo>
                  <a:pt x="192" y="3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1" name="Group 110">
            <a:extLst>
              <a:ext uri="{FF2B5EF4-FFF2-40B4-BE49-F238E27FC236}">
                <a16:creationId xmlns:a16="http://schemas.microsoft.com/office/drawing/2014/main" id="{36333EEA-487D-4103-A355-DE71E8C8783B}"/>
              </a:ext>
            </a:extLst>
          </p:cNvPr>
          <p:cNvGrpSpPr/>
          <p:nvPr/>
        </p:nvGrpSpPr>
        <p:grpSpPr>
          <a:xfrm>
            <a:off x="4990015" y="3694421"/>
            <a:ext cx="704857" cy="813584"/>
            <a:chOff x="4990015" y="3817635"/>
            <a:chExt cx="704857" cy="813584"/>
          </a:xfrm>
        </p:grpSpPr>
        <p:sp>
          <p:nvSpPr>
            <p:cNvPr id="88" name="TextBox 87">
              <a:extLst>
                <a:ext uri="{FF2B5EF4-FFF2-40B4-BE49-F238E27FC236}">
                  <a16:creationId xmlns:a16="http://schemas.microsoft.com/office/drawing/2014/main" id="{451C7510-3A21-496E-A9BE-98EC83183030}"/>
                </a:ext>
              </a:extLst>
            </p:cNvPr>
            <p:cNvSpPr txBox="1"/>
            <p:nvPr/>
          </p:nvSpPr>
          <p:spPr>
            <a:xfrm>
              <a:off x="4990015" y="4464629"/>
              <a:ext cx="704857" cy="166590"/>
            </a:xfrm>
            <a:prstGeom prst="rect">
              <a:avLst/>
            </a:prstGeom>
            <a:noFill/>
          </p:spPr>
          <p:txBody>
            <a:bodyPr wrap="square" lIns="0" tIns="0" rIns="0" bIns="0" rtlCol="0" anchor="t" anchorCtr="0">
              <a:noAutofit/>
            </a:bodyPr>
            <a:lstStyle/>
            <a:p>
              <a:pPr algn="ctr" fontAlgn="base">
                <a:lnSpc>
                  <a:spcPct val="90000"/>
                </a:lnSpc>
                <a:spcBef>
                  <a:spcPct val="0"/>
                </a:spcBef>
                <a:spcAft>
                  <a:spcPct val="0"/>
                </a:spcAft>
                <a:defRPr/>
              </a:pPr>
              <a:r>
                <a:rPr lang="en-US" sz="105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File Server</a:t>
              </a:r>
            </a:p>
          </p:txBody>
        </p:sp>
        <p:sp>
          <p:nvSpPr>
            <p:cNvPr id="89" name="Freeform 5">
              <a:extLst>
                <a:ext uri="{FF2B5EF4-FFF2-40B4-BE49-F238E27FC236}">
                  <a16:creationId xmlns:a16="http://schemas.microsoft.com/office/drawing/2014/main" id="{844BF83F-F9E7-46EE-8408-E87E4D978825}"/>
                </a:ext>
              </a:extLst>
            </p:cNvPr>
            <p:cNvSpPr>
              <a:spLocks/>
            </p:cNvSpPr>
            <p:nvPr/>
          </p:nvSpPr>
          <p:spPr bwMode="auto">
            <a:xfrm>
              <a:off x="5190044" y="3817635"/>
              <a:ext cx="304800" cy="520700"/>
            </a:xfrm>
            <a:custGeom>
              <a:avLst/>
              <a:gdLst>
                <a:gd name="T0" fmla="*/ 192 w 192"/>
                <a:gd name="T1" fmla="*/ 39 h 328"/>
                <a:gd name="T2" fmla="*/ 192 w 192"/>
                <a:gd name="T3" fmla="*/ 0 h 328"/>
                <a:gd name="T4" fmla="*/ 0 w 192"/>
                <a:gd name="T5" fmla="*/ 0 h 328"/>
                <a:gd name="T6" fmla="*/ 0 w 192"/>
                <a:gd name="T7" fmla="*/ 328 h 328"/>
                <a:gd name="T8" fmla="*/ 192 w 192"/>
                <a:gd name="T9" fmla="*/ 328 h 328"/>
                <a:gd name="T10" fmla="*/ 192 w 192"/>
                <a:gd name="T11" fmla="*/ 246 h 328"/>
                <a:gd name="T12" fmla="*/ 75 w 192"/>
                <a:gd name="T13" fmla="*/ 246 h 328"/>
                <a:gd name="T14" fmla="*/ 75 w 192"/>
                <a:gd name="T15" fmla="*/ 230 h 328"/>
                <a:gd name="T16" fmla="*/ 192 w 192"/>
                <a:gd name="T17" fmla="*/ 230 h 328"/>
                <a:gd name="T18" fmla="*/ 192 w 192"/>
                <a:gd name="T19" fmla="*/ 197 h 328"/>
                <a:gd name="T20" fmla="*/ 75 w 192"/>
                <a:gd name="T21" fmla="*/ 197 h 328"/>
                <a:gd name="T22" fmla="*/ 75 w 192"/>
                <a:gd name="T23" fmla="*/ 181 h 328"/>
                <a:gd name="T24" fmla="*/ 192 w 192"/>
                <a:gd name="T25" fmla="*/ 181 h 328"/>
                <a:gd name="T26" fmla="*/ 192 w 192"/>
                <a:gd name="T27" fmla="*/ 151 h 328"/>
                <a:gd name="T28" fmla="*/ 75 w 192"/>
                <a:gd name="T29" fmla="*/ 151 h 328"/>
                <a:gd name="T30" fmla="*/ 75 w 192"/>
                <a:gd name="T31" fmla="*/ 134 h 328"/>
                <a:gd name="T32" fmla="*/ 192 w 192"/>
                <a:gd name="T33" fmla="*/ 134 h 328"/>
                <a:gd name="T34" fmla="*/ 192 w 192"/>
                <a:gd name="T35" fmla="*/ 101 h 328"/>
                <a:gd name="T36" fmla="*/ 75 w 192"/>
                <a:gd name="T37" fmla="*/ 101 h 328"/>
                <a:gd name="T38" fmla="*/ 75 w 192"/>
                <a:gd name="T39" fmla="*/ 85 h 328"/>
                <a:gd name="T40" fmla="*/ 192 w 192"/>
                <a:gd name="T41" fmla="*/ 85 h 328"/>
                <a:gd name="T42" fmla="*/ 192 w 192"/>
                <a:gd name="T43" fmla="*/ 55 h 328"/>
                <a:gd name="T44" fmla="*/ 75 w 192"/>
                <a:gd name="T45" fmla="*/ 55 h 328"/>
                <a:gd name="T46" fmla="*/ 75 w 192"/>
                <a:gd name="T47" fmla="*/ 39 h 328"/>
                <a:gd name="T48" fmla="*/ 192 w 192"/>
                <a:gd name="T49" fmla="*/ 3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8">
                  <a:moveTo>
                    <a:pt x="192" y="39"/>
                  </a:moveTo>
                  <a:lnTo>
                    <a:pt x="192" y="0"/>
                  </a:lnTo>
                  <a:lnTo>
                    <a:pt x="0" y="0"/>
                  </a:lnTo>
                  <a:lnTo>
                    <a:pt x="0" y="328"/>
                  </a:lnTo>
                  <a:lnTo>
                    <a:pt x="192" y="328"/>
                  </a:lnTo>
                  <a:lnTo>
                    <a:pt x="192" y="246"/>
                  </a:lnTo>
                  <a:lnTo>
                    <a:pt x="75" y="246"/>
                  </a:lnTo>
                  <a:lnTo>
                    <a:pt x="75" y="230"/>
                  </a:lnTo>
                  <a:lnTo>
                    <a:pt x="192" y="230"/>
                  </a:lnTo>
                  <a:lnTo>
                    <a:pt x="192" y="197"/>
                  </a:lnTo>
                  <a:lnTo>
                    <a:pt x="75" y="197"/>
                  </a:lnTo>
                  <a:lnTo>
                    <a:pt x="75" y="181"/>
                  </a:lnTo>
                  <a:lnTo>
                    <a:pt x="192" y="181"/>
                  </a:lnTo>
                  <a:lnTo>
                    <a:pt x="192" y="151"/>
                  </a:lnTo>
                  <a:lnTo>
                    <a:pt x="75" y="151"/>
                  </a:lnTo>
                  <a:lnTo>
                    <a:pt x="75" y="134"/>
                  </a:lnTo>
                  <a:lnTo>
                    <a:pt x="192" y="134"/>
                  </a:lnTo>
                  <a:lnTo>
                    <a:pt x="192" y="101"/>
                  </a:lnTo>
                  <a:lnTo>
                    <a:pt x="75" y="101"/>
                  </a:lnTo>
                  <a:lnTo>
                    <a:pt x="75" y="85"/>
                  </a:lnTo>
                  <a:lnTo>
                    <a:pt x="192" y="85"/>
                  </a:lnTo>
                  <a:lnTo>
                    <a:pt x="192" y="55"/>
                  </a:lnTo>
                  <a:lnTo>
                    <a:pt x="75" y="55"/>
                  </a:lnTo>
                  <a:lnTo>
                    <a:pt x="75" y="39"/>
                  </a:lnTo>
                  <a:lnTo>
                    <a:pt x="192" y="3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4633C0EA-3532-4D54-B42D-7730CCF48CF1}"/>
              </a:ext>
            </a:extLst>
          </p:cNvPr>
          <p:cNvGrpSpPr/>
          <p:nvPr/>
        </p:nvGrpSpPr>
        <p:grpSpPr>
          <a:xfrm>
            <a:off x="1582850" y="3694158"/>
            <a:ext cx="760942" cy="886852"/>
            <a:chOff x="1582850" y="3817372"/>
            <a:chExt cx="760942" cy="886852"/>
          </a:xfrm>
        </p:grpSpPr>
        <p:sp>
          <p:nvSpPr>
            <p:cNvPr id="72" name="TextBox 71">
              <a:extLst>
                <a:ext uri="{FF2B5EF4-FFF2-40B4-BE49-F238E27FC236}">
                  <a16:creationId xmlns:a16="http://schemas.microsoft.com/office/drawing/2014/main" id="{3F5B1087-14A6-4D41-88F8-BC5514C75810}"/>
                </a:ext>
              </a:extLst>
            </p:cNvPr>
            <p:cNvSpPr txBox="1"/>
            <p:nvPr/>
          </p:nvSpPr>
          <p:spPr bwMode="auto">
            <a:xfrm>
              <a:off x="1582850" y="4464629"/>
              <a:ext cx="760942" cy="23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t" anchorCtr="0" compatLnSpc="1">
              <a:prstTxWarp prst="textNoShape">
                <a:avLst/>
              </a:prstTxWarp>
              <a:noAutofit/>
            </a:bodyPr>
            <a:lstStyle/>
            <a:p>
              <a:pPr marR="0" lvl="0" indent="0" algn="ctr" fontAlgn="base">
                <a:lnSpc>
                  <a:spcPct val="90000"/>
                </a:lnSpc>
                <a:spcBef>
                  <a:spcPct val="0"/>
                </a:spcBef>
                <a:spcAft>
                  <a:spcPct val="0"/>
                </a:spcAft>
                <a:buClrTx/>
                <a:buSzTx/>
                <a:buFontTx/>
                <a:buNone/>
                <a:tabLst/>
                <a:defRPr/>
              </a:pPr>
              <a:r>
                <a:rPr lang="en-US" sz="105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SQL Server</a:t>
              </a:r>
            </a:p>
          </p:txBody>
        </p:sp>
        <p:grpSp>
          <p:nvGrpSpPr>
            <p:cNvPr id="90" name="Group 89">
              <a:extLst>
                <a:ext uri="{FF2B5EF4-FFF2-40B4-BE49-F238E27FC236}">
                  <a16:creationId xmlns:a16="http://schemas.microsoft.com/office/drawing/2014/main" id="{651A9217-E849-4947-AF33-D01085B04FEF}"/>
                </a:ext>
              </a:extLst>
            </p:cNvPr>
            <p:cNvGrpSpPr/>
            <p:nvPr/>
          </p:nvGrpSpPr>
          <p:grpSpPr>
            <a:xfrm>
              <a:off x="1803954" y="3817372"/>
              <a:ext cx="376647" cy="539428"/>
              <a:chOff x="5603876" y="5978525"/>
              <a:chExt cx="690562" cy="989013"/>
            </a:xfrm>
            <a:solidFill>
              <a:schemeClr val="accent1"/>
            </a:solidFill>
          </p:grpSpPr>
          <p:sp>
            <p:nvSpPr>
              <p:cNvPr id="91" name="Freeform 9">
                <a:extLst>
                  <a:ext uri="{FF2B5EF4-FFF2-40B4-BE49-F238E27FC236}">
                    <a16:creationId xmlns:a16="http://schemas.microsoft.com/office/drawing/2014/main" id="{3A200BDC-B8C1-40DB-9974-63C5AB6F3292}"/>
                  </a:ext>
                </a:extLst>
              </p:cNvPr>
              <p:cNvSpPr>
                <a:spLocks/>
              </p:cNvSpPr>
              <p:nvPr/>
            </p:nvSpPr>
            <p:spPr bwMode="auto">
              <a:xfrm>
                <a:off x="6088063" y="6740525"/>
                <a:ext cx="42863" cy="63500"/>
              </a:xfrm>
              <a:custGeom>
                <a:avLst/>
                <a:gdLst>
                  <a:gd name="T0" fmla="*/ 5 w 10"/>
                  <a:gd name="T1" fmla="*/ 0 h 15"/>
                  <a:gd name="T2" fmla="*/ 1 w 10"/>
                  <a:gd name="T3" fmla="*/ 2 h 15"/>
                  <a:gd name="T4" fmla="*/ 0 w 10"/>
                  <a:gd name="T5" fmla="*/ 7 h 15"/>
                  <a:gd name="T6" fmla="*/ 1 w 10"/>
                  <a:gd name="T7" fmla="*/ 13 h 15"/>
                  <a:gd name="T8" fmla="*/ 5 w 10"/>
                  <a:gd name="T9" fmla="*/ 15 h 15"/>
                  <a:gd name="T10" fmla="*/ 8 w 10"/>
                  <a:gd name="T11" fmla="*/ 14 h 15"/>
                  <a:gd name="T12" fmla="*/ 9 w 10"/>
                  <a:gd name="T13" fmla="*/ 11 h 15"/>
                  <a:gd name="T14" fmla="*/ 10 w 10"/>
                  <a:gd name="T15" fmla="*/ 7 h 15"/>
                  <a:gd name="T16" fmla="*/ 9 w 10"/>
                  <a:gd name="T17" fmla="*/ 2 h 15"/>
                  <a:gd name="T18" fmla="*/ 5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5" y="0"/>
                    </a:moveTo>
                    <a:cubicBezTo>
                      <a:pt x="3" y="0"/>
                      <a:pt x="2" y="1"/>
                      <a:pt x="1" y="2"/>
                    </a:cubicBezTo>
                    <a:cubicBezTo>
                      <a:pt x="0" y="3"/>
                      <a:pt x="0" y="5"/>
                      <a:pt x="0" y="7"/>
                    </a:cubicBezTo>
                    <a:cubicBezTo>
                      <a:pt x="0" y="10"/>
                      <a:pt x="0" y="11"/>
                      <a:pt x="1" y="13"/>
                    </a:cubicBezTo>
                    <a:cubicBezTo>
                      <a:pt x="2" y="14"/>
                      <a:pt x="3" y="15"/>
                      <a:pt x="5" y="15"/>
                    </a:cubicBezTo>
                    <a:cubicBezTo>
                      <a:pt x="6" y="15"/>
                      <a:pt x="7" y="14"/>
                      <a:pt x="8" y="14"/>
                    </a:cubicBezTo>
                    <a:cubicBezTo>
                      <a:pt x="8" y="13"/>
                      <a:pt x="9" y="12"/>
                      <a:pt x="9" y="11"/>
                    </a:cubicBezTo>
                    <a:cubicBezTo>
                      <a:pt x="10" y="10"/>
                      <a:pt x="10" y="9"/>
                      <a:pt x="10" y="7"/>
                    </a:cubicBezTo>
                    <a:cubicBezTo>
                      <a:pt x="10" y="5"/>
                      <a:pt x="10" y="3"/>
                      <a:pt x="9" y="2"/>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2" name="Group 91">
                <a:extLst>
                  <a:ext uri="{FF2B5EF4-FFF2-40B4-BE49-F238E27FC236}">
                    <a16:creationId xmlns:a16="http://schemas.microsoft.com/office/drawing/2014/main" id="{81878DBC-E74C-438A-AF2C-7942B62960EB}"/>
                  </a:ext>
                </a:extLst>
              </p:cNvPr>
              <p:cNvGrpSpPr/>
              <p:nvPr/>
            </p:nvGrpSpPr>
            <p:grpSpPr>
              <a:xfrm>
                <a:off x="5603876" y="5978525"/>
                <a:ext cx="690562" cy="989013"/>
                <a:chOff x="5603876" y="5978525"/>
                <a:chExt cx="690562" cy="989013"/>
              </a:xfrm>
              <a:grpFill/>
            </p:grpSpPr>
            <p:sp>
              <p:nvSpPr>
                <p:cNvPr id="93" name="Freeform 10">
                  <a:extLst>
                    <a:ext uri="{FF2B5EF4-FFF2-40B4-BE49-F238E27FC236}">
                      <a16:creationId xmlns:a16="http://schemas.microsoft.com/office/drawing/2014/main" id="{2CC569AF-CBCF-4E92-9F1A-BD4A769E4C31}"/>
                    </a:ext>
                  </a:extLst>
                </p:cNvPr>
                <p:cNvSpPr>
                  <a:spLocks noEditPoints="1"/>
                </p:cNvSpPr>
                <p:nvPr/>
              </p:nvSpPr>
              <p:spPr bwMode="auto">
                <a:xfrm>
                  <a:off x="5919788" y="6526213"/>
                  <a:ext cx="374650" cy="441325"/>
                </a:xfrm>
                <a:custGeom>
                  <a:avLst/>
                  <a:gdLst>
                    <a:gd name="T0" fmla="*/ 74 w 87"/>
                    <a:gd name="T1" fmla="*/ 5 h 103"/>
                    <a:gd name="T2" fmla="*/ 44 w 87"/>
                    <a:gd name="T3" fmla="*/ 0 h 103"/>
                    <a:gd name="T4" fmla="*/ 44 w 87"/>
                    <a:gd name="T5" fmla="*/ 0 h 103"/>
                    <a:gd name="T6" fmla="*/ 44 w 87"/>
                    <a:gd name="T7" fmla="*/ 0 h 103"/>
                    <a:gd name="T8" fmla="*/ 44 w 87"/>
                    <a:gd name="T9" fmla="*/ 0 h 103"/>
                    <a:gd name="T10" fmla="*/ 13 w 87"/>
                    <a:gd name="T11" fmla="*/ 5 h 103"/>
                    <a:gd name="T12" fmla="*/ 0 w 87"/>
                    <a:gd name="T13" fmla="*/ 17 h 103"/>
                    <a:gd name="T14" fmla="*/ 1 w 87"/>
                    <a:gd name="T15" fmla="*/ 89 h 103"/>
                    <a:gd name="T16" fmla="*/ 13 w 87"/>
                    <a:gd name="T17" fmla="*/ 98 h 103"/>
                    <a:gd name="T18" fmla="*/ 44 w 87"/>
                    <a:gd name="T19" fmla="*/ 103 h 103"/>
                    <a:gd name="T20" fmla="*/ 44 w 87"/>
                    <a:gd name="T21" fmla="*/ 103 h 103"/>
                    <a:gd name="T22" fmla="*/ 44 w 87"/>
                    <a:gd name="T23" fmla="*/ 103 h 103"/>
                    <a:gd name="T24" fmla="*/ 74 w 87"/>
                    <a:gd name="T25" fmla="*/ 98 h 103"/>
                    <a:gd name="T26" fmla="*/ 86 w 87"/>
                    <a:gd name="T27" fmla="*/ 89 h 103"/>
                    <a:gd name="T28" fmla="*/ 87 w 87"/>
                    <a:gd name="T29" fmla="*/ 17 h 103"/>
                    <a:gd name="T30" fmla="*/ 44 w 87"/>
                    <a:gd name="T31" fmla="*/ 5 h 103"/>
                    <a:gd name="T32" fmla="*/ 44 w 87"/>
                    <a:gd name="T33" fmla="*/ 26 h 103"/>
                    <a:gd name="T34" fmla="*/ 44 w 87"/>
                    <a:gd name="T35" fmla="*/ 5 h 103"/>
                    <a:gd name="T36" fmla="*/ 22 w 87"/>
                    <a:gd name="T37" fmla="*/ 71 h 103"/>
                    <a:gd name="T38" fmla="*/ 8 w 87"/>
                    <a:gd name="T39" fmla="*/ 70 h 103"/>
                    <a:gd name="T40" fmla="*/ 12 w 87"/>
                    <a:gd name="T41" fmla="*/ 65 h 103"/>
                    <a:gd name="T42" fmla="*/ 18 w 87"/>
                    <a:gd name="T43" fmla="*/ 65 h 103"/>
                    <a:gd name="T44" fmla="*/ 18 w 87"/>
                    <a:gd name="T45" fmla="*/ 62 h 103"/>
                    <a:gd name="T46" fmla="*/ 14 w 87"/>
                    <a:gd name="T47" fmla="*/ 60 h 103"/>
                    <a:gd name="T48" fmla="*/ 10 w 87"/>
                    <a:gd name="T49" fmla="*/ 45 h 103"/>
                    <a:gd name="T50" fmla="*/ 21 w 87"/>
                    <a:gd name="T51" fmla="*/ 43 h 103"/>
                    <a:gd name="T52" fmla="*/ 26 w 87"/>
                    <a:gd name="T53" fmla="*/ 44 h 103"/>
                    <a:gd name="T54" fmla="*/ 19 w 87"/>
                    <a:gd name="T55" fmla="*/ 49 h 103"/>
                    <a:gd name="T56" fmla="*/ 16 w 87"/>
                    <a:gd name="T57" fmla="*/ 51 h 103"/>
                    <a:gd name="T58" fmla="*/ 20 w 87"/>
                    <a:gd name="T59" fmla="*/ 54 h 103"/>
                    <a:gd name="T60" fmla="*/ 28 w 87"/>
                    <a:gd name="T61" fmla="*/ 63 h 103"/>
                    <a:gd name="T62" fmla="*/ 49 w 87"/>
                    <a:gd name="T63" fmla="*/ 78 h 103"/>
                    <a:gd name="T64" fmla="*/ 36 w 87"/>
                    <a:gd name="T65" fmla="*/ 70 h 103"/>
                    <a:gd name="T66" fmla="*/ 30 w 87"/>
                    <a:gd name="T67" fmla="*/ 58 h 103"/>
                    <a:gd name="T68" fmla="*/ 37 w 87"/>
                    <a:gd name="T69" fmla="*/ 45 h 103"/>
                    <a:gd name="T70" fmla="*/ 51 w 87"/>
                    <a:gd name="T71" fmla="*/ 45 h 103"/>
                    <a:gd name="T72" fmla="*/ 58 w 87"/>
                    <a:gd name="T73" fmla="*/ 57 h 103"/>
                    <a:gd name="T74" fmla="*/ 50 w 87"/>
                    <a:gd name="T75" fmla="*/ 70 h 103"/>
                    <a:gd name="T76" fmla="*/ 49 w 87"/>
                    <a:gd name="T77" fmla="*/ 78 h 103"/>
                    <a:gd name="T78" fmla="*/ 62 w 87"/>
                    <a:gd name="T79" fmla="*/ 71 h 103"/>
                    <a:gd name="T80" fmla="*/ 70 w 87"/>
                    <a:gd name="T81" fmla="*/ 43 h 103"/>
                    <a:gd name="T82" fmla="*/ 80 w 87"/>
                    <a:gd name="T83" fmla="*/ 6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103">
                      <a:moveTo>
                        <a:pt x="84" y="11"/>
                      </a:moveTo>
                      <a:cubicBezTo>
                        <a:pt x="82" y="9"/>
                        <a:pt x="78" y="7"/>
                        <a:pt x="74" y="5"/>
                      </a:cubicBezTo>
                      <a:cubicBezTo>
                        <a:pt x="70" y="4"/>
                        <a:pt x="66" y="2"/>
                        <a:pt x="61" y="1"/>
                      </a:cubicBezTo>
                      <a:cubicBezTo>
                        <a:pt x="55" y="1"/>
                        <a:pt x="50"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38" y="0"/>
                        <a:pt x="32" y="1"/>
                        <a:pt x="27" y="1"/>
                      </a:cubicBezTo>
                      <a:cubicBezTo>
                        <a:pt x="22" y="2"/>
                        <a:pt x="17" y="4"/>
                        <a:pt x="13" y="5"/>
                      </a:cubicBezTo>
                      <a:cubicBezTo>
                        <a:pt x="9" y="7"/>
                        <a:pt x="6" y="9"/>
                        <a:pt x="4" y="11"/>
                      </a:cubicBezTo>
                      <a:cubicBezTo>
                        <a:pt x="1" y="13"/>
                        <a:pt x="0" y="15"/>
                        <a:pt x="0" y="17"/>
                      </a:cubicBezTo>
                      <a:cubicBezTo>
                        <a:pt x="0" y="86"/>
                        <a:pt x="0" y="86"/>
                        <a:pt x="0" y="86"/>
                      </a:cubicBezTo>
                      <a:cubicBezTo>
                        <a:pt x="0" y="87"/>
                        <a:pt x="0" y="88"/>
                        <a:pt x="1" y="89"/>
                      </a:cubicBezTo>
                      <a:cubicBezTo>
                        <a:pt x="2" y="91"/>
                        <a:pt x="2" y="92"/>
                        <a:pt x="4" y="93"/>
                      </a:cubicBezTo>
                      <a:cubicBezTo>
                        <a:pt x="6" y="95"/>
                        <a:pt x="9" y="97"/>
                        <a:pt x="13" y="98"/>
                      </a:cubicBezTo>
                      <a:cubicBezTo>
                        <a:pt x="21" y="101"/>
                        <a:pt x="32" y="103"/>
                        <a:pt x="44" y="103"/>
                      </a:cubicBezTo>
                      <a:cubicBezTo>
                        <a:pt x="44" y="103"/>
                        <a:pt x="44" y="103"/>
                        <a:pt x="44" y="103"/>
                      </a:cubicBezTo>
                      <a:cubicBezTo>
                        <a:pt x="44" y="103"/>
                        <a:pt x="44" y="103"/>
                        <a:pt x="44" y="103"/>
                      </a:cubicBezTo>
                      <a:cubicBezTo>
                        <a:pt x="44" y="103"/>
                        <a:pt x="44" y="103"/>
                        <a:pt x="44" y="103"/>
                      </a:cubicBezTo>
                      <a:cubicBezTo>
                        <a:pt x="44" y="103"/>
                        <a:pt x="44" y="103"/>
                        <a:pt x="44" y="103"/>
                      </a:cubicBezTo>
                      <a:cubicBezTo>
                        <a:pt x="44" y="103"/>
                        <a:pt x="44" y="103"/>
                        <a:pt x="44" y="103"/>
                      </a:cubicBezTo>
                      <a:cubicBezTo>
                        <a:pt x="44" y="103"/>
                        <a:pt x="44" y="103"/>
                        <a:pt x="44" y="103"/>
                      </a:cubicBezTo>
                      <a:cubicBezTo>
                        <a:pt x="56" y="103"/>
                        <a:pt x="67" y="101"/>
                        <a:pt x="74" y="98"/>
                      </a:cubicBezTo>
                      <a:cubicBezTo>
                        <a:pt x="78" y="97"/>
                        <a:pt x="82" y="95"/>
                        <a:pt x="84" y="93"/>
                      </a:cubicBezTo>
                      <a:cubicBezTo>
                        <a:pt x="85" y="92"/>
                        <a:pt x="86" y="91"/>
                        <a:pt x="86" y="89"/>
                      </a:cubicBezTo>
                      <a:cubicBezTo>
                        <a:pt x="87" y="88"/>
                        <a:pt x="87" y="87"/>
                        <a:pt x="87" y="86"/>
                      </a:cubicBezTo>
                      <a:cubicBezTo>
                        <a:pt x="87" y="17"/>
                        <a:pt x="87" y="17"/>
                        <a:pt x="87" y="17"/>
                      </a:cubicBezTo>
                      <a:cubicBezTo>
                        <a:pt x="87" y="15"/>
                        <a:pt x="86" y="13"/>
                        <a:pt x="84" y="11"/>
                      </a:cubicBezTo>
                      <a:close/>
                      <a:moveTo>
                        <a:pt x="44" y="5"/>
                      </a:moveTo>
                      <a:cubicBezTo>
                        <a:pt x="63" y="5"/>
                        <a:pt x="80" y="10"/>
                        <a:pt x="80" y="16"/>
                      </a:cubicBezTo>
                      <a:cubicBezTo>
                        <a:pt x="80" y="21"/>
                        <a:pt x="63" y="26"/>
                        <a:pt x="44" y="26"/>
                      </a:cubicBezTo>
                      <a:cubicBezTo>
                        <a:pt x="24" y="26"/>
                        <a:pt x="8" y="21"/>
                        <a:pt x="8" y="16"/>
                      </a:cubicBezTo>
                      <a:cubicBezTo>
                        <a:pt x="8" y="10"/>
                        <a:pt x="24" y="5"/>
                        <a:pt x="44" y="5"/>
                      </a:cubicBezTo>
                      <a:close/>
                      <a:moveTo>
                        <a:pt x="26" y="68"/>
                      </a:moveTo>
                      <a:cubicBezTo>
                        <a:pt x="25" y="69"/>
                        <a:pt x="24" y="70"/>
                        <a:pt x="22" y="71"/>
                      </a:cubicBezTo>
                      <a:cubicBezTo>
                        <a:pt x="20" y="71"/>
                        <a:pt x="18" y="72"/>
                        <a:pt x="16" y="72"/>
                      </a:cubicBezTo>
                      <a:cubicBezTo>
                        <a:pt x="13" y="72"/>
                        <a:pt x="10" y="71"/>
                        <a:pt x="8" y="70"/>
                      </a:cubicBezTo>
                      <a:cubicBezTo>
                        <a:pt x="8" y="63"/>
                        <a:pt x="8" y="63"/>
                        <a:pt x="8" y="63"/>
                      </a:cubicBezTo>
                      <a:cubicBezTo>
                        <a:pt x="9" y="63"/>
                        <a:pt x="10" y="64"/>
                        <a:pt x="12" y="65"/>
                      </a:cubicBezTo>
                      <a:cubicBezTo>
                        <a:pt x="13" y="65"/>
                        <a:pt x="14" y="66"/>
                        <a:pt x="16" y="66"/>
                      </a:cubicBezTo>
                      <a:cubicBezTo>
                        <a:pt x="16" y="66"/>
                        <a:pt x="17" y="65"/>
                        <a:pt x="18" y="65"/>
                      </a:cubicBezTo>
                      <a:cubicBezTo>
                        <a:pt x="18" y="65"/>
                        <a:pt x="18" y="64"/>
                        <a:pt x="18" y="64"/>
                      </a:cubicBezTo>
                      <a:cubicBezTo>
                        <a:pt x="18" y="63"/>
                        <a:pt x="18" y="63"/>
                        <a:pt x="18" y="62"/>
                      </a:cubicBezTo>
                      <a:cubicBezTo>
                        <a:pt x="18" y="62"/>
                        <a:pt x="17" y="62"/>
                        <a:pt x="17" y="61"/>
                      </a:cubicBezTo>
                      <a:cubicBezTo>
                        <a:pt x="16" y="61"/>
                        <a:pt x="15" y="61"/>
                        <a:pt x="14" y="60"/>
                      </a:cubicBezTo>
                      <a:cubicBezTo>
                        <a:pt x="10" y="58"/>
                        <a:pt x="7" y="56"/>
                        <a:pt x="7" y="52"/>
                      </a:cubicBezTo>
                      <a:cubicBezTo>
                        <a:pt x="7" y="49"/>
                        <a:pt x="8" y="47"/>
                        <a:pt x="10" y="45"/>
                      </a:cubicBezTo>
                      <a:cubicBezTo>
                        <a:pt x="12" y="44"/>
                        <a:pt x="15" y="43"/>
                        <a:pt x="19" y="43"/>
                      </a:cubicBezTo>
                      <a:cubicBezTo>
                        <a:pt x="20" y="43"/>
                        <a:pt x="21" y="43"/>
                        <a:pt x="21" y="43"/>
                      </a:cubicBezTo>
                      <a:cubicBezTo>
                        <a:pt x="22" y="43"/>
                        <a:pt x="23" y="43"/>
                        <a:pt x="24" y="43"/>
                      </a:cubicBezTo>
                      <a:cubicBezTo>
                        <a:pt x="24" y="43"/>
                        <a:pt x="25" y="44"/>
                        <a:pt x="26" y="44"/>
                      </a:cubicBezTo>
                      <a:cubicBezTo>
                        <a:pt x="26" y="51"/>
                        <a:pt x="26" y="51"/>
                        <a:pt x="26" y="51"/>
                      </a:cubicBezTo>
                      <a:cubicBezTo>
                        <a:pt x="24" y="50"/>
                        <a:pt x="22" y="49"/>
                        <a:pt x="19" y="49"/>
                      </a:cubicBezTo>
                      <a:cubicBezTo>
                        <a:pt x="19" y="49"/>
                        <a:pt x="18" y="49"/>
                        <a:pt x="17" y="50"/>
                      </a:cubicBezTo>
                      <a:cubicBezTo>
                        <a:pt x="17" y="50"/>
                        <a:pt x="16" y="50"/>
                        <a:pt x="16" y="51"/>
                      </a:cubicBezTo>
                      <a:cubicBezTo>
                        <a:pt x="16" y="52"/>
                        <a:pt x="17" y="52"/>
                        <a:pt x="17" y="53"/>
                      </a:cubicBezTo>
                      <a:cubicBezTo>
                        <a:pt x="18" y="53"/>
                        <a:pt x="18" y="53"/>
                        <a:pt x="20" y="54"/>
                      </a:cubicBezTo>
                      <a:cubicBezTo>
                        <a:pt x="23" y="55"/>
                        <a:pt x="25" y="56"/>
                        <a:pt x="26" y="58"/>
                      </a:cubicBezTo>
                      <a:cubicBezTo>
                        <a:pt x="27" y="59"/>
                        <a:pt x="28" y="61"/>
                        <a:pt x="28" y="63"/>
                      </a:cubicBezTo>
                      <a:cubicBezTo>
                        <a:pt x="28" y="65"/>
                        <a:pt x="27" y="66"/>
                        <a:pt x="26" y="68"/>
                      </a:cubicBezTo>
                      <a:close/>
                      <a:moveTo>
                        <a:pt x="49" y="78"/>
                      </a:moveTo>
                      <a:cubicBezTo>
                        <a:pt x="43" y="72"/>
                        <a:pt x="43" y="72"/>
                        <a:pt x="43" y="72"/>
                      </a:cubicBezTo>
                      <a:cubicBezTo>
                        <a:pt x="40" y="72"/>
                        <a:pt x="38" y="71"/>
                        <a:pt x="36" y="70"/>
                      </a:cubicBezTo>
                      <a:cubicBezTo>
                        <a:pt x="34" y="68"/>
                        <a:pt x="32" y="67"/>
                        <a:pt x="31" y="65"/>
                      </a:cubicBezTo>
                      <a:cubicBezTo>
                        <a:pt x="30" y="63"/>
                        <a:pt x="30" y="60"/>
                        <a:pt x="30" y="58"/>
                      </a:cubicBezTo>
                      <a:cubicBezTo>
                        <a:pt x="30" y="55"/>
                        <a:pt x="30" y="52"/>
                        <a:pt x="32" y="50"/>
                      </a:cubicBezTo>
                      <a:cubicBezTo>
                        <a:pt x="33" y="48"/>
                        <a:pt x="34" y="46"/>
                        <a:pt x="37" y="45"/>
                      </a:cubicBezTo>
                      <a:cubicBezTo>
                        <a:pt x="39" y="43"/>
                        <a:pt x="41" y="43"/>
                        <a:pt x="44" y="43"/>
                      </a:cubicBezTo>
                      <a:cubicBezTo>
                        <a:pt x="47" y="43"/>
                        <a:pt x="49" y="43"/>
                        <a:pt x="51" y="45"/>
                      </a:cubicBezTo>
                      <a:cubicBezTo>
                        <a:pt x="53" y="46"/>
                        <a:pt x="55" y="48"/>
                        <a:pt x="56" y="50"/>
                      </a:cubicBezTo>
                      <a:cubicBezTo>
                        <a:pt x="57" y="52"/>
                        <a:pt x="58" y="54"/>
                        <a:pt x="58" y="57"/>
                      </a:cubicBezTo>
                      <a:cubicBezTo>
                        <a:pt x="58" y="60"/>
                        <a:pt x="57" y="63"/>
                        <a:pt x="56" y="65"/>
                      </a:cubicBezTo>
                      <a:cubicBezTo>
                        <a:pt x="54" y="68"/>
                        <a:pt x="53" y="69"/>
                        <a:pt x="50" y="70"/>
                      </a:cubicBezTo>
                      <a:cubicBezTo>
                        <a:pt x="60" y="78"/>
                        <a:pt x="60" y="78"/>
                        <a:pt x="60" y="78"/>
                      </a:cubicBezTo>
                      <a:lnTo>
                        <a:pt x="49" y="78"/>
                      </a:lnTo>
                      <a:close/>
                      <a:moveTo>
                        <a:pt x="80" y="71"/>
                      </a:moveTo>
                      <a:cubicBezTo>
                        <a:pt x="62" y="71"/>
                        <a:pt x="62" y="71"/>
                        <a:pt x="62" y="71"/>
                      </a:cubicBezTo>
                      <a:cubicBezTo>
                        <a:pt x="62" y="43"/>
                        <a:pt x="62" y="43"/>
                        <a:pt x="62" y="43"/>
                      </a:cubicBezTo>
                      <a:cubicBezTo>
                        <a:pt x="70" y="43"/>
                        <a:pt x="70" y="43"/>
                        <a:pt x="70" y="43"/>
                      </a:cubicBezTo>
                      <a:cubicBezTo>
                        <a:pt x="70" y="65"/>
                        <a:pt x="70" y="65"/>
                        <a:pt x="70" y="65"/>
                      </a:cubicBezTo>
                      <a:cubicBezTo>
                        <a:pt x="80" y="65"/>
                        <a:pt x="80" y="65"/>
                        <a:pt x="80" y="65"/>
                      </a:cubicBezTo>
                      <a:lnTo>
                        <a:pt x="8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1">
                  <a:extLst>
                    <a:ext uri="{FF2B5EF4-FFF2-40B4-BE49-F238E27FC236}">
                      <a16:creationId xmlns:a16="http://schemas.microsoft.com/office/drawing/2014/main" id="{1EA2E2C3-E843-4656-A0FD-5ED3BAD274FA}"/>
                    </a:ext>
                  </a:extLst>
                </p:cNvPr>
                <p:cNvSpPr>
                  <a:spLocks/>
                </p:cNvSpPr>
                <p:nvPr/>
              </p:nvSpPr>
              <p:spPr bwMode="auto">
                <a:xfrm>
                  <a:off x="5603876" y="5978525"/>
                  <a:ext cx="527050" cy="915988"/>
                </a:xfrm>
                <a:custGeom>
                  <a:avLst/>
                  <a:gdLst>
                    <a:gd name="T0" fmla="*/ 70 w 122"/>
                    <a:gd name="T1" fmla="*/ 214 h 214"/>
                    <a:gd name="T2" fmla="*/ 70 w 122"/>
                    <a:gd name="T3" fmla="*/ 160 h 214"/>
                    <a:gd name="T4" fmla="*/ 47 w 122"/>
                    <a:gd name="T5" fmla="*/ 160 h 214"/>
                    <a:gd name="T6" fmla="*/ 47 w 122"/>
                    <a:gd name="T7" fmla="*/ 150 h 214"/>
                    <a:gd name="T8" fmla="*/ 70 w 122"/>
                    <a:gd name="T9" fmla="*/ 150 h 214"/>
                    <a:gd name="T10" fmla="*/ 70 w 122"/>
                    <a:gd name="T11" fmla="*/ 145 h 214"/>
                    <a:gd name="T12" fmla="*/ 75 w 122"/>
                    <a:gd name="T13" fmla="*/ 136 h 214"/>
                    <a:gd name="T14" fmla="*/ 85 w 122"/>
                    <a:gd name="T15" fmla="*/ 130 h 214"/>
                    <a:gd name="T16" fmla="*/ 89 w 122"/>
                    <a:gd name="T17" fmla="*/ 129 h 214"/>
                    <a:gd name="T18" fmla="*/ 47 w 122"/>
                    <a:gd name="T19" fmla="*/ 129 h 214"/>
                    <a:gd name="T20" fmla="*/ 47 w 122"/>
                    <a:gd name="T21" fmla="*/ 118 h 214"/>
                    <a:gd name="T22" fmla="*/ 122 w 122"/>
                    <a:gd name="T23" fmla="*/ 118 h 214"/>
                    <a:gd name="T24" fmla="*/ 122 w 122"/>
                    <a:gd name="T25" fmla="*/ 98 h 214"/>
                    <a:gd name="T26" fmla="*/ 47 w 122"/>
                    <a:gd name="T27" fmla="*/ 98 h 214"/>
                    <a:gd name="T28" fmla="*/ 47 w 122"/>
                    <a:gd name="T29" fmla="*/ 87 h 214"/>
                    <a:gd name="T30" fmla="*/ 122 w 122"/>
                    <a:gd name="T31" fmla="*/ 87 h 214"/>
                    <a:gd name="T32" fmla="*/ 122 w 122"/>
                    <a:gd name="T33" fmla="*/ 67 h 214"/>
                    <a:gd name="T34" fmla="*/ 47 w 122"/>
                    <a:gd name="T35" fmla="*/ 67 h 214"/>
                    <a:gd name="T36" fmla="*/ 47 w 122"/>
                    <a:gd name="T37" fmla="*/ 56 h 214"/>
                    <a:gd name="T38" fmla="*/ 122 w 122"/>
                    <a:gd name="T39" fmla="*/ 56 h 214"/>
                    <a:gd name="T40" fmla="*/ 122 w 122"/>
                    <a:gd name="T41" fmla="*/ 36 h 214"/>
                    <a:gd name="T42" fmla="*/ 47 w 122"/>
                    <a:gd name="T43" fmla="*/ 36 h 214"/>
                    <a:gd name="T44" fmla="*/ 47 w 122"/>
                    <a:gd name="T45" fmla="*/ 25 h 214"/>
                    <a:gd name="T46" fmla="*/ 122 w 122"/>
                    <a:gd name="T47" fmla="*/ 25 h 214"/>
                    <a:gd name="T48" fmla="*/ 122 w 122"/>
                    <a:gd name="T49" fmla="*/ 0 h 214"/>
                    <a:gd name="T50" fmla="*/ 0 w 122"/>
                    <a:gd name="T51" fmla="*/ 0 h 214"/>
                    <a:gd name="T52" fmla="*/ 0 w 122"/>
                    <a:gd name="T53" fmla="*/ 214 h 214"/>
                    <a:gd name="T54" fmla="*/ 70 w 122"/>
                    <a:gd name="T55" fmla="*/ 214 h 214"/>
                    <a:gd name="T56" fmla="*/ 70 w 122"/>
                    <a:gd name="T57"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2" h="214">
                      <a:moveTo>
                        <a:pt x="70" y="214"/>
                      </a:moveTo>
                      <a:cubicBezTo>
                        <a:pt x="70" y="160"/>
                        <a:pt x="70" y="160"/>
                        <a:pt x="70" y="160"/>
                      </a:cubicBezTo>
                      <a:cubicBezTo>
                        <a:pt x="47" y="160"/>
                        <a:pt x="47" y="160"/>
                        <a:pt x="47" y="160"/>
                      </a:cubicBezTo>
                      <a:cubicBezTo>
                        <a:pt x="47" y="150"/>
                        <a:pt x="47" y="150"/>
                        <a:pt x="47" y="150"/>
                      </a:cubicBezTo>
                      <a:cubicBezTo>
                        <a:pt x="70" y="150"/>
                        <a:pt x="70" y="150"/>
                        <a:pt x="70" y="150"/>
                      </a:cubicBezTo>
                      <a:cubicBezTo>
                        <a:pt x="70" y="145"/>
                        <a:pt x="70" y="145"/>
                        <a:pt x="70" y="145"/>
                      </a:cubicBezTo>
                      <a:cubicBezTo>
                        <a:pt x="70" y="142"/>
                        <a:pt x="72" y="139"/>
                        <a:pt x="75" y="136"/>
                      </a:cubicBezTo>
                      <a:cubicBezTo>
                        <a:pt x="77" y="134"/>
                        <a:pt x="80" y="132"/>
                        <a:pt x="85" y="130"/>
                      </a:cubicBezTo>
                      <a:cubicBezTo>
                        <a:pt x="86" y="130"/>
                        <a:pt x="87" y="130"/>
                        <a:pt x="89" y="129"/>
                      </a:cubicBezTo>
                      <a:cubicBezTo>
                        <a:pt x="47" y="129"/>
                        <a:pt x="47" y="129"/>
                        <a:pt x="47" y="129"/>
                      </a:cubicBezTo>
                      <a:cubicBezTo>
                        <a:pt x="47" y="118"/>
                        <a:pt x="47" y="118"/>
                        <a:pt x="47" y="118"/>
                      </a:cubicBezTo>
                      <a:cubicBezTo>
                        <a:pt x="122" y="118"/>
                        <a:pt x="122" y="118"/>
                        <a:pt x="122" y="118"/>
                      </a:cubicBezTo>
                      <a:cubicBezTo>
                        <a:pt x="122" y="98"/>
                        <a:pt x="122" y="98"/>
                        <a:pt x="122" y="98"/>
                      </a:cubicBezTo>
                      <a:cubicBezTo>
                        <a:pt x="47" y="98"/>
                        <a:pt x="47" y="98"/>
                        <a:pt x="47" y="98"/>
                      </a:cubicBezTo>
                      <a:cubicBezTo>
                        <a:pt x="47" y="87"/>
                        <a:pt x="47" y="87"/>
                        <a:pt x="47" y="87"/>
                      </a:cubicBezTo>
                      <a:cubicBezTo>
                        <a:pt x="122" y="87"/>
                        <a:pt x="122" y="87"/>
                        <a:pt x="122" y="87"/>
                      </a:cubicBezTo>
                      <a:cubicBezTo>
                        <a:pt x="122" y="67"/>
                        <a:pt x="122" y="67"/>
                        <a:pt x="122" y="67"/>
                      </a:cubicBezTo>
                      <a:cubicBezTo>
                        <a:pt x="47" y="67"/>
                        <a:pt x="47" y="67"/>
                        <a:pt x="47" y="67"/>
                      </a:cubicBezTo>
                      <a:cubicBezTo>
                        <a:pt x="47" y="56"/>
                        <a:pt x="47" y="56"/>
                        <a:pt x="47" y="56"/>
                      </a:cubicBezTo>
                      <a:cubicBezTo>
                        <a:pt x="122" y="56"/>
                        <a:pt x="122" y="56"/>
                        <a:pt x="122" y="56"/>
                      </a:cubicBezTo>
                      <a:cubicBezTo>
                        <a:pt x="122" y="36"/>
                        <a:pt x="122" y="36"/>
                        <a:pt x="122" y="36"/>
                      </a:cubicBezTo>
                      <a:cubicBezTo>
                        <a:pt x="47" y="36"/>
                        <a:pt x="47" y="36"/>
                        <a:pt x="47" y="36"/>
                      </a:cubicBezTo>
                      <a:cubicBezTo>
                        <a:pt x="47" y="25"/>
                        <a:pt x="47" y="25"/>
                        <a:pt x="47" y="25"/>
                      </a:cubicBezTo>
                      <a:cubicBezTo>
                        <a:pt x="122" y="25"/>
                        <a:pt x="122" y="25"/>
                        <a:pt x="122" y="25"/>
                      </a:cubicBezTo>
                      <a:cubicBezTo>
                        <a:pt x="122" y="0"/>
                        <a:pt x="122" y="0"/>
                        <a:pt x="122" y="0"/>
                      </a:cubicBezTo>
                      <a:cubicBezTo>
                        <a:pt x="0" y="0"/>
                        <a:pt x="0" y="0"/>
                        <a:pt x="0" y="0"/>
                      </a:cubicBezTo>
                      <a:cubicBezTo>
                        <a:pt x="0" y="214"/>
                        <a:pt x="0" y="214"/>
                        <a:pt x="0" y="214"/>
                      </a:cubicBezTo>
                      <a:cubicBezTo>
                        <a:pt x="70" y="214"/>
                        <a:pt x="70" y="214"/>
                        <a:pt x="70" y="214"/>
                      </a:cubicBezTo>
                      <a:cubicBezTo>
                        <a:pt x="70" y="214"/>
                        <a:pt x="70" y="214"/>
                        <a:pt x="7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2" name="Group 31">
            <a:extLst>
              <a:ext uri="{FF2B5EF4-FFF2-40B4-BE49-F238E27FC236}">
                <a16:creationId xmlns:a16="http://schemas.microsoft.com/office/drawing/2014/main" id="{5CBB1210-7557-4E7A-964F-A2E9287574F2}"/>
              </a:ext>
            </a:extLst>
          </p:cNvPr>
          <p:cNvGrpSpPr/>
          <p:nvPr/>
        </p:nvGrpSpPr>
        <p:grpSpPr>
          <a:xfrm>
            <a:off x="1135380" y="4791401"/>
            <a:ext cx="5024712" cy="773818"/>
            <a:chOff x="1554480" y="4791401"/>
            <a:chExt cx="5024712" cy="773818"/>
          </a:xfrm>
        </p:grpSpPr>
        <p:sp>
          <p:nvSpPr>
            <p:cNvPr id="53" name="Rectangle 52">
              <a:extLst>
                <a:ext uri="{FF2B5EF4-FFF2-40B4-BE49-F238E27FC236}">
                  <a16:creationId xmlns:a16="http://schemas.microsoft.com/office/drawing/2014/main" id="{2F6B1FEE-F55D-494E-87FE-C9559FE91E07}"/>
                </a:ext>
              </a:extLst>
            </p:cNvPr>
            <p:cNvSpPr/>
            <p:nvPr/>
          </p:nvSpPr>
          <p:spPr bwMode="auto">
            <a:xfrm>
              <a:off x="1554480" y="4791401"/>
              <a:ext cx="5024712" cy="773818"/>
            </a:xfrm>
            <a:prstGeom prst="rect">
              <a:avLst/>
            </a:prstGeom>
            <a:noFill/>
            <a:ln w="22225" cap="flat" cmpd="sng" algn="ctr">
              <a:solidFill>
                <a:schemeClr val="bg2">
                  <a:lumMod val="50000"/>
                </a:schemeClr>
              </a:solid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l" defTabSz="913737" rtl="0" eaLnBrk="1" fontAlgn="auto" latinLnBrk="0" hangingPunct="1">
                <a:lnSpc>
                  <a:spcPct val="90000"/>
                </a:lnSpc>
                <a:spcBef>
                  <a:spcPts val="0"/>
                </a:spcBef>
                <a:spcAft>
                  <a:spcPts val="0"/>
                </a:spcAft>
                <a:buClrTx/>
                <a:buSzTx/>
                <a:buFontTx/>
                <a:buNone/>
                <a:tabLst/>
                <a:defRPr/>
              </a:pPr>
              <a:endParaRPr kumimoji="0" lang="en-US" sz="2799" b="0" i="0" u="none" strike="noStrike" kern="0" cap="none" spc="-50" normalizeH="0" baseline="0" noProof="0">
                <a:ln>
                  <a:noFill/>
                </a:ln>
                <a:gradFill>
                  <a:gsLst>
                    <a:gs pos="1250">
                      <a:srgbClr val="505050"/>
                    </a:gs>
                    <a:gs pos="10417">
                      <a:srgbClr val="505050"/>
                    </a:gs>
                  </a:gsLst>
                  <a:lin ang="5400000" scaled="0"/>
                </a:gradFill>
                <a:effectLst/>
                <a:uLnTx/>
                <a:uFillTx/>
                <a:latin typeface="Segoe UI Light"/>
                <a:ea typeface="+mn-ea"/>
                <a:cs typeface="+mn-cs"/>
              </a:endParaRPr>
            </a:p>
          </p:txBody>
        </p:sp>
        <p:sp>
          <p:nvSpPr>
            <p:cNvPr id="55" name="TextBox 54">
              <a:extLst>
                <a:ext uri="{FF2B5EF4-FFF2-40B4-BE49-F238E27FC236}">
                  <a16:creationId xmlns:a16="http://schemas.microsoft.com/office/drawing/2014/main" id="{9564A130-6831-4FA2-ACCA-5B1A639CC09D}"/>
                </a:ext>
              </a:extLst>
            </p:cNvPr>
            <p:cNvSpPr txBox="1"/>
            <p:nvPr/>
          </p:nvSpPr>
          <p:spPr bwMode="auto">
            <a:xfrm>
              <a:off x="3036785" y="5324489"/>
              <a:ext cx="1043558" cy="23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t" anchorCtr="0" compatLnSpc="1">
              <a:prstTxWarp prst="textNoShape">
                <a:avLst/>
              </a:prstTxWarp>
              <a:noAutofit/>
            </a:bodyPr>
            <a:lstStyle/>
            <a:p>
              <a:pPr marR="0" lvl="0" indent="0" algn="ctr" fontAlgn="base">
                <a:lnSpc>
                  <a:spcPct val="90000"/>
                </a:lnSpc>
                <a:spcBef>
                  <a:spcPct val="0"/>
                </a:spcBef>
                <a:spcAft>
                  <a:spcPct val="0"/>
                </a:spcAft>
                <a:buClrTx/>
                <a:buSzTx/>
                <a:buFontTx/>
                <a:buNone/>
                <a:tabLst/>
                <a:defRPr/>
              </a:pPr>
              <a:r>
                <a:rPr lang="en-US" sz="105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Hyper-V</a:t>
              </a:r>
            </a:p>
          </p:txBody>
        </p:sp>
        <p:pic>
          <p:nvPicPr>
            <p:cNvPr id="57" name="Picture 56" descr="VMware vSphere Client High-Def icon by flakshack on DeviantArt">
              <a:extLst>
                <a:ext uri="{FF2B5EF4-FFF2-40B4-BE49-F238E27FC236}">
                  <a16:creationId xmlns:a16="http://schemas.microsoft.com/office/drawing/2014/main" id="{52D74358-3AEE-4624-9DB5-1F28B4E6AD3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93105" y="4862184"/>
              <a:ext cx="461312" cy="383278"/>
            </a:xfrm>
            <a:prstGeom prst="rect">
              <a:avLst/>
            </a:prstGeom>
            <a:noFill/>
          </p:spPr>
        </p:pic>
        <p:sp>
          <p:nvSpPr>
            <p:cNvPr id="58" name="TextBox 57">
              <a:extLst>
                <a:ext uri="{FF2B5EF4-FFF2-40B4-BE49-F238E27FC236}">
                  <a16:creationId xmlns:a16="http://schemas.microsoft.com/office/drawing/2014/main" id="{2BE435F3-1BFB-49C8-A4CA-74A91C20DD7F}"/>
                </a:ext>
              </a:extLst>
            </p:cNvPr>
            <p:cNvSpPr txBox="1"/>
            <p:nvPr/>
          </p:nvSpPr>
          <p:spPr bwMode="auto">
            <a:xfrm>
              <a:off x="3949355" y="5324489"/>
              <a:ext cx="1563455" cy="23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rtlCol="0" anchor="t" anchorCtr="0" compatLnSpc="1">
              <a:prstTxWarp prst="textNoShape">
                <a:avLst/>
              </a:prstTxWarp>
              <a:noAutofit/>
            </a:bodyPr>
            <a:lstStyle/>
            <a:p>
              <a:pPr marR="0" lvl="0" indent="0" algn="ctr" fontAlgn="base">
                <a:lnSpc>
                  <a:spcPct val="90000"/>
                </a:lnSpc>
                <a:spcBef>
                  <a:spcPct val="0"/>
                </a:spcBef>
                <a:spcAft>
                  <a:spcPct val="0"/>
                </a:spcAft>
                <a:buClrTx/>
                <a:buSzTx/>
                <a:buFontTx/>
                <a:buNone/>
                <a:tabLst/>
                <a:defRPr/>
              </a:pPr>
              <a:r>
                <a:rPr lang="en-US" sz="105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VMware</a:t>
              </a:r>
            </a:p>
          </p:txBody>
        </p:sp>
        <p:sp>
          <p:nvSpPr>
            <p:cNvPr id="95" name="Freeform 15">
              <a:extLst>
                <a:ext uri="{FF2B5EF4-FFF2-40B4-BE49-F238E27FC236}">
                  <a16:creationId xmlns:a16="http://schemas.microsoft.com/office/drawing/2014/main" id="{C7371FF5-0E4A-4739-B5C6-006B22407F4E}"/>
                </a:ext>
              </a:extLst>
            </p:cNvPr>
            <p:cNvSpPr>
              <a:spLocks noChangeAspect="1" noEditPoints="1"/>
            </p:cNvSpPr>
            <p:nvPr/>
          </p:nvSpPr>
          <p:spPr bwMode="black">
            <a:xfrm>
              <a:off x="3396157" y="4883233"/>
              <a:ext cx="311114" cy="33216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C80CC085-BE8D-42D1-B4BD-5328FEE2EF12}"/>
              </a:ext>
            </a:extLst>
          </p:cNvPr>
          <p:cNvGrpSpPr/>
          <p:nvPr/>
        </p:nvGrpSpPr>
        <p:grpSpPr>
          <a:xfrm>
            <a:off x="6846746" y="3772430"/>
            <a:ext cx="3319976" cy="605438"/>
            <a:chOff x="1554480" y="2589314"/>
            <a:chExt cx="5024712" cy="773818"/>
          </a:xfrm>
        </p:grpSpPr>
        <p:sp>
          <p:nvSpPr>
            <p:cNvPr id="63" name="Rectangle 62">
              <a:extLst>
                <a:ext uri="{FF2B5EF4-FFF2-40B4-BE49-F238E27FC236}">
                  <a16:creationId xmlns:a16="http://schemas.microsoft.com/office/drawing/2014/main" id="{8ACE3AD1-F9B4-476F-831D-F711C185C64B}"/>
                </a:ext>
              </a:extLst>
            </p:cNvPr>
            <p:cNvSpPr/>
            <p:nvPr/>
          </p:nvSpPr>
          <p:spPr bwMode="auto">
            <a:xfrm>
              <a:off x="1554480" y="2589314"/>
              <a:ext cx="5024712" cy="773818"/>
            </a:xfrm>
            <a:prstGeom prst="rect">
              <a:avLst/>
            </a:prstGeom>
            <a:noFill/>
            <a:ln w="222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l" defTabSz="913737" rtl="0" eaLnBrk="1" fontAlgn="auto" latinLnBrk="0" hangingPunct="1">
                <a:lnSpc>
                  <a:spcPct val="90000"/>
                </a:lnSpc>
                <a:spcBef>
                  <a:spcPts val="0"/>
                </a:spcBef>
                <a:spcAft>
                  <a:spcPts val="0"/>
                </a:spcAft>
                <a:buClrTx/>
                <a:buSzTx/>
                <a:buFontTx/>
                <a:buNone/>
                <a:tabLst/>
                <a:defRPr/>
              </a:pPr>
              <a:endParaRPr kumimoji="0" lang="en-US" sz="2799" b="0" i="0" u="none" strike="noStrike" kern="0" cap="none" spc="-50" normalizeH="0" baseline="0" noProof="0">
                <a:ln>
                  <a:noFill/>
                </a:ln>
                <a:gradFill>
                  <a:gsLst>
                    <a:gs pos="1250">
                      <a:srgbClr val="505050"/>
                    </a:gs>
                    <a:gs pos="10417">
                      <a:srgbClr val="505050"/>
                    </a:gs>
                  </a:gsLst>
                  <a:lin ang="5400000" scaled="0"/>
                </a:gradFill>
                <a:effectLst/>
                <a:uLnTx/>
                <a:uFillTx/>
                <a:latin typeface="Segoe UI Light"/>
                <a:ea typeface="+mn-ea"/>
                <a:cs typeface="+mn-cs"/>
              </a:endParaRPr>
            </a:p>
          </p:txBody>
        </p:sp>
        <p:sp>
          <p:nvSpPr>
            <p:cNvPr id="64" name="Rectangle 63">
              <a:extLst>
                <a:ext uri="{FF2B5EF4-FFF2-40B4-BE49-F238E27FC236}">
                  <a16:creationId xmlns:a16="http://schemas.microsoft.com/office/drawing/2014/main" id="{98B4112B-E0FA-48A2-8F66-261829E32012}"/>
                </a:ext>
              </a:extLst>
            </p:cNvPr>
            <p:cNvSpPr/>
            <p:nvPr/>
          </p:nvSpPr>
          <p:spPr bwMode="auto">
            <a:xfrm>
              <a:off x="1679508" y="2647230"/>
              <a:ext cx="4693764" cy="532674"/>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R="0" lvl="0" indent="0" algn="ctr" defTabSz="913505" fontAlgn="base">
                <a:lnSpc>
                  <a:spcPct val="90000"/>
                </a:lnSpc>
                <a:spcBef>
                  <a:spcPts val="0"/>
                </a:spcBef>
                <a:spcAft>
                  <a:spcPct val="0"/>
                </a:spcAft>
                <a:buClrTx/>
                <a:buSzPct val="90000"/>
                <a:buFontTx/>
                <a:buNone/>
                <a:tabLst/>
                <a:defRPr/>
              </a:pPr>
              <a:r>
                <a:rPr lang="en-US" sz="1400" b="1">
                  <a:solidFill>
                    <a:schemeClr val="accent1"/>
                  </a:solidFill>
                  <a:latin typeface="Segoe UI" panose="020B0502040204020203" pitchFamily="34" charset="0"/>
                  <a:ea typeface="Segoe UI" panose="020B0502040204020203" pitchFamily="34" charset="0"/>
                  <a:cs typeface="Segoe UI" panose="020B0502040204020203" pitchFamily="34" charset="0"/>
                </a:rPr>
                <a:t>Azure Backup agent (MARS)</a:t>
              </a:r>
            </a:p>
          </p:txBody>
        </p:sp>
      </p:grpSp>
      <p:sp>
        <p:nvSpPr>
          <p:cNvPr id="5" name="TextBox 4">
            <a:extLst>
              <a:ext uri="{FF2B5EF4-FFF2-40B4-BE49-F238E27FC236}">
                <a16:creationId xmlns:a16="http://schemas.microsoft.com/office/drawing/2014/main" id="{2EFA85B4-DA5A-4D9D-BE64-B17F62DB5C3D}"/>
              </a:ext>
            </a:extLst>
          </p:cNvPr>
          <p:cNvSpPr txBox="1"/>
          <p:nvPr/>
        </p:nvSpPr>
        <p:spPr>
          <a:xfrm>
            <a:off x="9716281" y="3030587"/>
            <a:ext cx="1235976" cy="433965"/>
          </a:xfrm>
          <a:prstGeom prst="rect">
            <a:avLst/>
          </a:prstGeom>
          <a:noFill/>
        </p:spPr>
        <p:txBody>
          <a:bodyPr wrap="squar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Direct-to-Azure</a:t>
            </a:r>
          </a:p>
        </p:txBody>
      </p:sp>
      <p:sp>
        <p:nvSpPr>
          <p:cNvPr id="4" name="Rectangle 3">
            <a:extLst>
              <a:ext uri="{FF2B5EF4-FFF2-40B4-BE49-F238E27FC236}">
                <a16:creationId xmlns:a16="http://schemas.microsoft.com/office/drawing/2014/main" id="{495D917B-D1E0-41A9-98A8-D5B30304A4AB}"/>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D8B1CC4-55AC-4CCA-A929-C16465BB8E98}"/>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C466996-FD5E-43E5-9237-B72F22C52D6D}"/>
              </a:ext>
            </a:extLst>
          </p:cNvPr>
          <p:cNvSpPr txBox="1"/>
          <p:nvPr/>
        </p:nvSpPr>
        <p:spPr>
          <a:xfrm>
            <a:off x="223502" y="372552"/>
            <a:ext cx="6129337" cy="646331"/>
          </a:xfrm>
          <a:prstGeom prst="rect">
            <a:avLst/>
          </a:prstGeom>
          <a:noFill/>
        </p:spPr>
        <p:txBody>
          <a:bodyPr wrap="square" rtlCol="0">
            <a:spAutoFit/>
          </a:bodyPr>
          <a:lstStyle/>
          <a:p>
            <a:r>
              <a:rPr lang="en-GB" sz="3600" dirty="0">
                <a:latin typeface="Calibri Light (Headings)"/>
              </a:rPr>
              <a:t>Hybrid Deployment Models</a:t>
            </a:r>
          </a:p>
        </p:txBody>
      </p:sp>
      <p:pic>
        <p:nvPicPr>
          <p:cNvPr id="9" name="Picture 8" descr="Icon&#10;&#10;Description automatically generated">
            <a:extLst>
              <a:ext uri="{FF2B5EF4-FFF2-40B4-BE49-F238E27FC236}">
                <a16:creationId xmlns:a16="http://schemas.microsoft.com/office/drawing/2014/main" id="{E44EE3DB-8BEB-4585-AC63-7DCF0BCA95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39778" y="82285"/>
            <a:ext cx="1042740" cy="1042740"/>
          </a:xfrm>
          <a:prstGeom prst="rect">
            <a:avLst/>
          </a:prstGeom>
        </p:spPr>
      </p:pic>
    </p:spTree>
    <p:extLst>
      <p:ext uri="{BB962C8B-B14F-4D97-AF65-F5344CB8AC3E}">
        <p14:creationId xmlns:p14="http://schemas.microsoft.com/office/powerpoint/2010/main" val="1366264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BBDB5-3F0F-440E-8942-842371DF4350}"/>
              </a:ext>
            </a:extLst>
          </p:cNvPr>
          <p:cNvSpPr>
            <a:spLocks noGrp="1"/>
          </p:cNvSpPr>
          <p:nvPr>
            <p:ph type="title"/>
          </p:nvPr>
        </p:nvSpPr>
        <p:spPr/>
        <p:txBody>
          <a:bodyPr/>
          <a:lstStyle/>
          <a:p>
            <a:r>
              <a:rPr lang="en-US">
                <a:solidFill>
                  <a:schemeClr val="tx1"/>
                </a:solidFill>
              </a:rPr>
              <a:t>Hybrid deployment models</a:t>
            </a:r>
          </a:p>
        </p:txBody>
      </p:sp>
      <p:sp>
        <p:nvSpPr>
          <p:cNvPr id="4" name="Rectangle 3">
            <a:extLst>
              <a:ext uri="{FF2B5EF4-FFF2-40B4-BE49-F238E27FC236}">
                <a16:creationId xmlns:a16="http://schemas.microsoft.com/office/drawing/2014/main" id="{495D917B-D1E0-41A9-98A8-D5B30304A4AB}"/>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D8B1CC4-55AC-4CCA-A929-C16465BB8E98}"/>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C466996-FD5E-43E5-9237-B72F22C52D6D}"/>
              </a:ext>
            </a:extLst>
          </p:cNvPr>
          <p:cNvSpPr txBox="1"/>
          <p:nvPr/>
        </p:nvSpPr>
        <p:spPr>
          <a:xfrm>
            <a:off x="223502" y="372552"/>
            <a:ext cx="6129337" cy="646331"/>
          </a:xfrm>
          <a:prstGeom prst="rect">
            <a:avLst/>
          </a:prstGeom>
          <a:noFill/>
        </p:spPr>
        <p:txBody>
          <a:bodyPr wrap="square" rtlCol="0">
            <a:spAutoFit/>
          </a:bodyPr>
          <a:lstStyle/>
          <a:p>
            <a:r>
              <a:rPr lang="en-GB" sz="3600" dirty="0">
                <a:latin typeface="Calibri Light (Headings)"/>
              </a:rPr>
              <a:t>Azure Backup </a:t>
            </a:r>
            <a:r>
              <a:rPr lang="en-GB" sz="3600" dirty="0" err="1">
                <a:latin typeface="Calibri Light (Headings)"/>
              </a:rPr>
              <a:t>Center</a:t>
            </a:r>
            <a:endParaRPr lang="en-GB" sz="3600" dirty="0">
              <a:latin typeface="Calibri Light (Headings)"/>
            </a:endParaRPr>
          </a:p>
        </p:txBody>
      </p:sp>
      <p:pic>
        <p:nvPicPr>
          <p:cNvPr id="9" name="Picture 8" descr="Icon&#10;&#10;Description automatically generated">
            <a:extLst>
              <a:ext uri="{FF2B5EF4-FFF2-40B4-BE49-F238E27FC236}">
                <a16:creationId xmlns:a16="http://schemas.microsoft.com/office/drawing/2014/main" id="{E44EE3DB-8BEB-4585-AC63-7DCF0BCA9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9778" y="82285"/>
            <a:ext cx="1042740" cy="1042740"/>
          </a:xfrm>
          <a:prstGeom prst="rect">
            <a:avLst/>
          </a:prstGeom>
        </p:spPr>
      </p:pic>
      <p:pic>
        <p:nvPicPr>
          <p:cNvPr id="10" name="Picture 9">
            <a:extLst>
              <a:ext uri="{FF2B5EF4-FFF2-40B4-BE49-F238E27FC236}">
                <a16:creationId xmlns:a16="http://schemas.microsoft.com/office/drawing/2014/main" id="{A3B82643-8F93-4697-8F80-6B05CD299103}"/>
              </a:ext>
            </a:extLst>
          </p:cNvPr>
          <p:cNvPicPr>
            <a:picLocks noChangeAspect="1"/>
          </p:cNvPicPr>
          <p:nvPr/>
        </p:nvPicPr>
        <p:blipFill>
          <a:blip r:embed="rId4"/>
          <a:stretch>
            <a:fillRect/>
          </a:stretch>
        </p:blipFill>
        <p:spPr>
          <a:xfrm>
            <a:off x="5153025" y="1898996"/>
            <a:ext cx="6605587" cy="3715643"/>
          </a:xfrm>
          <a:prstGeom prst="rect">
            <a:avLst/>
          </a:prstGeom>
          <a:ln>
            <a:noFill/>
          </a:ln>
          <a:effectLst>
            <a:outerShdw blurRad="292100" dist="139700" dir="2700000" algn="tl" rotWithShape="0">
              <a:srgbClr val="333333">
                <a:alpha val="65000"/>
              </a:srgbClr>
            </a:outerShdw>
          </a:effectLst>
        </p:spPr>
      </p:pic>
      <p:grpSp>
        <p:nvGrpSpPr>
          <p:cNvPr id="69" name="Group 68">
            <a:extLst>
              <a:ext uri="{FF2B5EF4-FFF2-40B4-BE49-F238E27FC236}">
                <a16:creationId xmlns:a16="http://schemas.microsoft.com/office/drawing/2014/main" id="{C1F9B2D7-C8AD-47C0-A28D-895C177DC4AD}"/>
              </a:ext>
            </a:extLst>
          </p:cNvPr>
          <p:cNvGrpSpPr/>
          <p:nvPr/>
        </p:nvGrpSpPr>
        <p:grpSpPr>
          <a:xfrm>
            <a:off x="501842" y="2167823"/>
            <a:ext cx="2931921" cy="257986"/>
            <a:chOff x="693506" y="2436734"/>
            <a:chExt cx="2572931" cy="257986"/>
          </a:xfrm>
        </p:grpSpPr>
        <p:sp>
          <p:nvSpPr>
            <p:cNvPr id="96" name="Rectangle 95">
              <a:extLst>
                <a:ext uri="{FF2B5EF4-FFF2-40B4-BE49-F238E27FC236}">
                  <a16:creationId xmlns:a16="http://schemas.microsoft.com/office/drawing/2014/main" id="{6EDDDD44-F57B-49BB-9428-9BF145CFBB04}"/>
                </a:ext>
              </a:extLst>
            </p:cNvPr>
            <p:cNvSpPr/>
            <p:nvPr/>
          </p:nvSpPr>
          <p:spPr bwMode="auto">
            <a:xfrm>
              <a:off x="951461" y="2436734"/>
              <a:ext cx="2314976" cy="257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37936" defTabSz="932114" fontAlgn="base">
                <a:spcBef>
                  <a:spcPct val="0"/>
                </a:spcBef>
                <a:spcAft>
                  <a:spcPct val="0"/>
                </a:spcAft>
                <a:defRPr/>
              </a:pPr>
              <a:r>
                <a:rPr lang="en-US" sz="2200" b="1" kern="0" dirty="0">
                  <a:solidFill>
                    <a:schemeClr val="accent1"/>
                  </a:solidFill>
                  <a:latin typeface="Segoe UI" charset="0"/>
                  <a:ea typeface="Segoe UI" charset="0"/>
                  <a:cs typeface="Segoe UI" charset="0"/>
                </a:rPr>
                <a:t>Single pane of glass</a:t>
              </a:r>
            </a:p>
          </p:txBody>
        </p:sp>
        <p:sp>
          <p:nvSpPr>
            <p:cNvPr id="98" name="Freeform 5">
              <a:extLst>
                <a:ext uri="{FF2B5EF4-FFF2-40B4-BE49-F238E27FC236}">
                  <a16:creationId xmlns:a16="http://schemas.microsoft.com/office/drawing/2014/main" id="{E9DB6DF5-373A-41C6-A5FC-6564C61FB34A}"/>
                </a:ext>
              </a:extLst>
            </p:cNvPr>
            <p:cNvSpPr>
              <a:spLocks/>
            </p:cNvSpPr>
            <p:nvPr/>
          </p:nvSpPr>
          <p:spPr bwMode="auto">
            <a:xfrm>
              <a:off x="693506" y="25410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200"/>
            </a:p>
          </p:txBody>
        </p:sp>
      </p:grpSp>
      <p:grpSp>
        <p:nvGrpSpPr>
          <p:cNvPr id="99" name="Group 98">
            <a:extLst>
              <a:ext uri="{FF2B5EF4-FFF2-40B4-BE49-F238E27FC236}">
                <a16:creationId xmlns:a16="http://schemas.microsoft.com/office/drawing/2014/main" id="{E3B078D6-7DF8-4EB0-B02B-C96A8ACC816D}"/>
              </a:ext>
            </a:extLst>
          </p:cNvPr>
          <p:cNvGrpSpPr/>
          <p:nvPr/>
        </p:nvGrpSpPr>
        <p:grpSpPr>
          <a:xfrm>
            <a:off x="501842" y="2782235"/>
            <a:ext cx="3360221" cy="466207"/>
            <a:chOff x="693506" y="3017043"/>
            <a:chExt cx="3360221" cy="466207"/>
          </a:xfrm>
        </p:grpSpPr>
        <p:sp>
          <p:nvSpPr>
            <p:cNvPr id="100" name="Rectangle 99">
              <a:extLst>
                <a:ext uri="{FF2B5EF4-FFF2-40B4-BE49-F238E27FC236}">
                  <a16:creationId xmlns:a16="http://schemas.microsoft.com/office/drawing/2014/main" id="{81FD38AD-1A1D-43EB-9570-4175E2EFC521}"/>
                </a:ext>
              </a:extLst>
            </p:cNvPr>
            <p:cNvSpPr/>
            <p:nvPr/>
          </p:nvSpPr>
          <p:spPr>
            <a:xfrm>
              <a:off x="951460" y="3017043"/>
              <a:ext cx="3102267" cy="466207"/>
            </a:xfrm>
            <a:prstGeom prst="rect">
              <a:avLst/>
            </a:prstGeom>
          </p:spPr>
          <p:txBody>
            <a:bodyPr lIns="0" tIns="0" rIns="0" bIns="0">
              <a:noAutofit/>
            </a:bodyPr>
            <a:lstStyle/>
            <a:p>
              <a:pPr lvl="0" indent="-237936" defTabSz="932114" fontAlgn="base">
                <a:spcBef>
                  <a:spcPct val="0"/>
                </a:spcBef>
                <a:spcAft>
                  <a:spcPct val="0"/>
                </a:spcAft>
                <a:defRPr/>
              </a:pPr>
              <a:r>
                <a:rPr lang="en-US" sz="2200" b="1" kern="0" dirty="0">
                  <a:solidFill>
                    <a:schemeClr val="accent1"/>
                  </a:solidFill>
                  <a:latin typeface="Segoe UI" charset="0"/>
                  <a:ea typeface="Segoe UI" charset="0"/>
                  <a:cs typeface="Segoe UI" charset="0"/>
                </a:rPr>
                <a:t>Connected experience</a:t>
              </a:r>
            </a:p>
          </p:txBody>
        </p:sp>
        <p:sp>
          <p:nvSpPr>
            <p:cNvPr id="101" name="Freeform 5">
              <a:extLst>
                <a:ext uri="{FF2B5EF4-FFF2-40B4-BE49-F238E27FC236}">
                  <a16:creationId xmlns:a16="http://schemas.microsoft.com/office/drawing/2014/main" id="{14D4127F-EA49-4A0B-B84F-3E6784D47B97}"/>
                </a:ext>
              </a:extLst>
            </p:cNvPr>
            <p:cNvSpPr>
              <a:spLocks/>
            </p:cNvSpPr>
            <p:nvPr/>
          </p:nvSpPr>
          <p:spPr bwMode="auto">
            <a:xfrm>
              <a:off x="693506" y="313127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200"/>
            </a:p>
          </p:txBody>
        </p:sp>
      </p:grpSp>
    </p:spTree>
    <p:extLst>
      <p:ext uri="{BB962C8B-B14F-4D97-AF65-F5344CB8AC3E}">
        <p14:creationId xmlns:p14="http://schemas.microsoft.com/office/powerpoint/2010/main" val="238166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9C33FE-A3E5-441C-8F07-C6D7FCBACB71}"/>
              </a:ext>
              <a:ext uri="{C183D7F6-B498-43B3-948B-1728B52AA6E4}">
                <adec:decorative xmlns:adec="http://schemas.microsoft.com/office/drawing/2017/decorative" val="1"/>
              </a:ext>
            </a:extLst>
          </p:cNvPr>
          <p:cNvPicPr>
            <a:picLocks noChangeAspect="1"/>
          </p:cNvPicPr>
          <p:nvPr/>
        </p:nvPicPr>
        <p:blipFill rotWithShape="1">
          <a:blip r:embed="rId3"/>
          <a:srcRect t="6051" r="19852" b="304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6">
            <a:extLst>
              <a:ext uri="{FF2B5EF4-FFF2-40B4-BE49-F238E27FC236}">
                <a16:creationId xmlns:a16="http://schemas.microsoft.com/office/drawing/2014/main" id="{31054DB1-E164-4897-82A5-568FF9B54B7A}"/>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lnSpc>
                <a:spcPct val="90000"/>
              </a:lnSpc>
              <a:spcAft>
                <a:spcPts val="600"/>
              </a:spcAft>
            </a:pPr>
            <a:r>
              <a:rPr lang="en-US" sz="4800" dirty="0">
                <a:solidFill>
                  <a:schemeClr val="tx1"/>
                </a:solidFill>
                <a:ea typeface="+mj-ea"/>
                <a:cs typeface="+mj-cs"/>
              </a:rPr>
              <a:t>Keeping up to date</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730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408B-C066-4967-ACDC-B300A6E9DB1D}"/>
              </a:ext>
            </a:extLst>
          </p:cNvPr>
          <p:cNvSpPr>
            <a:spLocks noGrp="1"/>
          </p:cNvSpPr>
          <p:nvPr>
            <p:ph type="title"/>
          </p:nvPr>
        </p:nvSpPr>
        <p:spPr/>
        <p:txBody>
          <a:bodyPr/>
          <a:lstStyle/>
          <a:p>
            <a:endParaRPr lang="en-US" b="1" dirty="0"/>
          </a:p>
        </p:txBody>
      </p:sp>
      <p:sp>
        <p:nvSpPr>
          <p:cNvPr id="6" name="Freeform: Shape 5">
            <a:extLst>
              <a:ext uri="{FF2B5EF4-FFF2-40B4-BE49-F238E27FC236}">
                <a16:creationId xmlns:a16="http://schemas.microsoft.com/office/drawing/2014/main" id="{A3E9758C-822D-4DBE-B090-BC78B429F432}"/>
              </a:ext>
            </a:extLst>
          </p:cNvPr>
          <p:cNvSpPr/>
          <p:nvPr/>
        </p:nvSpPr>
        <p:spPr>
          <a:xfrm>
            <a:off x="10112102"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Assess Updates</a:t>
            </a:r>
          </a:p>
        </p:txBody>
      </p:sp>
      <p:sp>
        <p:nvSpPr>
          <p:cNvPr id="7" name="Arrow: Circular 6">
            <a:extLst>
              <a:ext uri="{FF2B5EF4-FFF2-40B4-BE49-F238E27FC236}">
                <a16:creationId xmlns:a16="http://schemas.microsoft.com/office/drawing/2014/main" id="{710A44E2-C12E-4F60-8053-AC834FBE4087}"/>
              </a:ext>
            </a:extLst>
          </p:cNvPr>
          <p:cNvSpPr/>
          <p:nvPr/>
        </p:nvSpPr>
        <p:spPr>
          <a:xfrm>
            <a:off x="7550809" y="1566005"/>
            <a:ext cx="3976356" cy="3976356"/>
          </a:xfrm>
          <a:prstGeom prst="circularArrow">
            <a:avLst>
              <a:gd name="adj1" fmla="val 8248"/>
              <a:gd name="adj2" fmla="val 576109"/>
              <a:gd name="adj3" fmla="val 2963893"/>
              <a:gd name="adj4" fmla="val 51698"/>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ED7213E6-BAAA-4618-B9A5-2E129FFA3509}"/>
              </a:ext>
            </a:extLst>
          </p:cNvPr>
          <p:cNvSpPr/>
          <p:nvPr/>
        </p:nvSpPr>
        <p:spPr>
          <a:xfrm>
            <a:off x="8698002" y="4346059"/>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Deploy Updates</a:t>
            </a:r>
          </a:p>
        </p:txBody>
      </p:sp>
      <p:sp>
        <p:nvSpPr>
          <p:cNvPr id="9" name="Arrow: Circular 8">
            <a:extLst>
              <a:ext uri="{FF2B5EF4-FFF2-40B4-BE49-F238E27FC236}">
                <a16:creationId xmlns:a16="http://schemas.microsoft.com/office/drawing/2014/main" id="{C6FCE8CF-9AE8-4132-B69E-AB245ED89518}"/>
              </a:ext>
            </a:extLst>
          </p:cNvPr>
          <p:cNvSpPr/>
          <p:nvPr/>
        </p:nvSpPr>
        <p:spPr>
          <a:xfrm>
            <a:off x="7550809" y="1566005"/>
            <a:ext cx="3976356" cy="3976356"/>
          </a:xfrm>
          <a:prstGeom prst="circularArrow">
            <a:avLst>
              <a:gd name="adj1" fmla="val 8248"/>
              <a:gd name="adj2" fmla="val 576109"/>
              <a:gd name="adj3" fmla="val 10172194"/>
              <a:gd name="adj4" fmla="val 7259998"/>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1CB474-1D79-4FCC-94F7-1E7A9122F83E}"/>
              </a:ext>
            </a:extLst>
          </p:cNvPr>
          <p:cNvSpPr/>
          <p:nvPr/>
        </p:nvSpPr>
        <p:spPr>
          <a:xfrm>
            <a:off x="7283903"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Verify Compliance</a:t>
            </a:r>
          </a:p>
        </p:txBody>
      </p:sp>
      <p:sp>
        <p:nvSpPr>
          <p:cNvPr id="11" name="Arrow: Circular 10">
            <a:extLst>
              <a:ext uri="{FF2B5EF4-FFF2-40B4-BE49-F238E27FC236}">
                <a16:creationId xmlns:a16="http://schemas.microsoft.com/office/drawing/2014/main" id="{C16AF9F7-F2D6-49B9-9C5D-455AA4316C48}"/>
              </a:ext>
            </a:extLst>
          </p:cNvPr>
          <p:cNvSpPr/>
          <p:nvPr/>
        </p:nvSpPr>
        <p:spPr>
          <a:xfrm rot="810964">
            <a:off x="7550810" y="1637403"/>
            <a:ext cx="3976356" cy="3976356"/>
          </a:xfrm>
          <a:prstGeom prst="circularArrow">
            <a:avLst>
              <a:gd name="adj1" fmla="val 8248"/>
              <a:gd name="adj2" fmla="val 576109"/>
              <a:gd name="adj3" fmla="val 16856756"/>
              <a:gd name="adj4" fmla="val 13386720"/>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Text Placeholder 12">
            <a:extLst>
              <a:ext uri="{FF2B5EF4-FFF2-40B4-BE49-F238E27FC236}">
                <a16:creationId xmlns:a16="http://schemas.microsoft.com/office/drawing/2014/main" id="{B4B5CE9D-1AB0-4B90-89D6-989B5708F409}"/>
              </a:ext>
            </a:extLst>
          </p:cNvPr>
          <p:cNvSpPr txBox="1">
            <a:spLocks/>
          </p:cNvSpPr>
          <p:nvPr/>
        </p:nvSpPr>
        <p:spPr>
          <a:xfrm>
            <a:off x="421708" y="1688870"/>
            <a:ext cx="5854217" cy="3481375"/>
          </a:xfrm>
          <a:prstGeom prst="rect">
            <a:avLst/>
          </a:prstGeom>
        </p:spPr>
        <p:txBody>
          <a:bodyPr vert="horz" wrap="square" lIns="143387" tIns="89617" rIns="143387" bIns="8961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523">
              <a:spcBef>
                <a:spcPts val="0"/>
              </a:spcBef>
              <a:spcAft>
                <a:spcPts val="980"/>
              </a:spcAft>
              <a:buNone/>
              <a:defRPr/>
            </a:pPr>
            <a:r>
              <a:rPr kumimoji="0" lang="en-US" b="0" i="0" u="none" strike="noStrike" kern="0" cap="none" spc="0" normalizeH="0" baseline="0" noProof="0">
                <a:ln>
                  <a:noFill/>
                </a:ln>
                <a:solidFill>
                  <a:schemeClr val="tx1"/>
                </a:solidFill>
                <a:effectLst/>
                <a:uLnTx/>
                <a:uFillTx/>
                <a:latin typeface="Segoe UI"/>
                <a:ea typeface="+mn-ea"/>
                <a:cs typeface="Segoe UI"/>
              </a:rPr>
              <a:t>Assess</a:t>
            </a:r>
            <a:r>
              <a:rPr lang="en-US" kern="0">
                <a:solidFill>
                  <a:schemeClr val="tx1"/>
                </a:solidFill>
                <a:latin typeface="Segoe UI"/>
                <a:cs typeface="Segoe UI"/>
              </a:rPr>
              <a:t> </a:t>
            </a:r>
            <a:r>
              <a:rPr kumimoji="0" lang="en-US" b="0" i="0" u="none" strike="noStrike" kern="0" cap="none" spc="0" normalizeH="0" baseline="0" noProof="0">
                <a:ln>
                  <a:noFill/>
                </a:ln>
                <a:solidFill>
                  <a:schemeClr val="tx1"/>
                </a:solidFill>
                <a:effectLst/>
                <a:uLnTx/>
                <a:uFillTx/>
                <a:latin typeface="Segoe UI"/>
                <a:ea typeface="+mn-ea"/>
                <a:cs typeface="Segoe UI"/>
              </a:rPr>
              <a:t>update status of servers across your environment</a:t>
            </a:r>
          </a:p>
          <a:p>
            <a:pPr marL="549275" marR="0" lvl="0"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Segoe UI"/>
                <a:ea typeface="+mn-ea"/>
                <a:cs typeface="Segoe UI"/>
              </a:rPr>
              <a:t>Windows, Linux</a:t>
            </a:r>
            <a:endParaRPr lang="en-US" sz="2400" b="0" i="0" u="none" strike="noStrike" kern="1200" cap="none" spc="0" normalizeH="0" baseline="0" noProof="0">
              <a:ln>
                <a:noFill/>
              </a:ln>
              <a:solidFill>
                <a:schemeClr val="tx1"/>
              </a:solidFill>
              <a:effectLst/>
              <a:uLnTx/>
              <a:uFillTx/>
              <a:latin typeface="Segoe UI"/>
              <a:cs typeface="Segoe UI"/>
            </a:endParaRPr>
          </a:p>
          <a:p>
            <a:pPr marL="549275" defTabSz="913523">
              <a:spcBef>
                <a:spcPts val="0"/>
              </a:spcBef>
              <a:spcAft>
                <a:spcPts val="980"/>
              </a:spcAft>
              <a:defRPr/>
            </a:pPr>
            <a:r>
              <a:rPr kumimoji="0" lang="en-US" sz="2400" b="0" i="0" u="none" strike="noStrike" kern="1200" cap="none" spc="0" normalizeH="0" baseline="0" noProof="0">
                <a:ln>
                  <a:noFill/>
                </a:ln>
                <a:solidFill>
                  <a:schemeClr val="tx1"/>
                </a:solidFill>
                <a:effectLst/>
                <a:uLnTx/>
                <a:uFillTx/>
                <a:latin typeface="Segoe UI"/>
                <a:ea typeface="+mn-ea"/>
                <a:cs typeface="Segoe UI"/>
              </a:rPr>
              <a:t>Azure, other cloud, </a:t>
            </a:r>
            <a:r>
              <a:rPr lang="en-US" sz="2400">
                <a:solidFill>
                  <a:schemeClr val="tx1"/>
                </a:solidFill>
                <a:latin typeface="Segoe UI"/>
                <a:cs typeface="Segoe UI"/>
              </a:rPr>
              <a:t>on-prem </a:t>
            </a:r>
            <a:r>
              <a:rPr lang="en-US" sz="2400" kern="0">
                <a:solidFill>
                  <a:schemeClr val="tx1"/>
                </a:solidFill>
                <a:latin typeface="Segoe UI"/>
                <a:cs typeface="Segoe UI"/>
              </a:rPr>
              <a:t>Deploy</a:t>
            </a:r>
            <a:r>
              <a:rPr kumimoji="0" lang="en-US" sz="2400" b="0" i="0" u="none" strike="noStrike" kern="0" cap="none" spc="0" normalizeH="0" baseline="0" noProof="0">
                <a:ln>
                  <a:noFill/>
                </a:ln>
                <a:solidFill>
                  <a:schemeClr val="tx1"/>
                </a:solidFill>
                <a:effectLst/>
                <a:uLnTx/>
                <a:uFillTx/>
                <a:latin typeface="Segoe UI"/>
                <a:ea typeface="+mn-ea"/>
                <a:cs typeface="Segoe UI"/>
              </a:rPr>
              <a:t> updates</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Custom approval criteria</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Single pane of glass</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Automated periodic deployments</a:t>
            </a:r>
            <a:endParaRPr lang="en-US" sz="2400" b="0" i="0" u="none" strike="noStrike" kern="0" cap="none" spc="0" normalizeH="0" baseline="0" noProof="0">
              <a:ln>
                <a:noFill/>
              </a:ln>
              <a:solidFill>
                <a:schemeClr val="tx1"/>
              </a:solidFill>
              <a:effectLst/>
              <a:uLnTx/>
              <a:uFillTx/>
              <a:latin typeface="Segoe UI"/>
              <a:cs typeface="Segoe UI"/>
            </a:endParaRPr>
          </a:p>
        </p:txBody>
      </p:sp>
      <p:sp>
        <p:nvSpPr>
          <p:cNvPr id="3" name="TextBox 2">
            <a:extLst>
              <a:ext uri="{FF2B5EF4-FFF2-40B4-BE49-F238E27FC236}">
                <a16:creationId xmlns:a16="http://schemas.microsoft.com/office/drawing/2014/main" id="{19BC465B-DCEC-4C5C-A269-745F5C8E75F3}"/>
              </a:ext>
            </a:extLst>
          </p:cNvPr>
          <p:cNvSpPr txBox="1"/>
          <p:nvPr/>
        </p:nvSpPr>
        <p:spPr>
          <a:xfrm>
            <a:off x="463051" y="581462"/>
            <a:ext cx="7272871" cy="646331"/>
          </a:xfrm>
          <a:prstGeom prst="rect">
            <a:avLst/>
          </a:prstGeom>
          <a:noFill/>
        </p:spPr>
        <p:txBody>
          <a:bodyPr wrap="square" rtlCol="0">
            <a:spAutoFit/>
          </a:bodyPr>
          <a:lstStyle/>
          <a:p>
            <a:r>
              <a:rPr lang="en-GB" sz="3600" dirty="0">
                <a:latin typeface="Calibri Light (Headings)"/>
              </a:rPr>
              <a:t>Azure Update Management</a:t>
            </a:r>
          </a:p>
        </p:txBody>
      </p:sp>
      <p:pic>
        <p:nvPicPr>
          <p:cNvPr id="4" name="Picture 3">
            <a:extLst>
              <a:ext uri="{FF2B5EF4-FFF2-40B4-BE49-F238E27FC236}">
                <a16:creationId xmlns:a16="http://schemas.microsoft.com/office/drawing/2014/main" id="{1584ACB2-9F62-4CC7-8CAF-365345504DF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25"/>
          <a:stretch/>
        </p:blipFill>
        <p:spPr>
          <a:xfrm>
            <a:off x="10858580" y="194133"/>
            <a:ext cx="1188027" cy="1202766"/>
          </a:xfrm>
          <a:prstGeom prst="rect">
            <a:avLst/>
          </a:prstGeom>
        </p:spPr>
      </p:pic>
    </p:spTree>
    <p:extLst>
      <p:ext uri="{BB962C8B-B14F-4D97-AF65-F5344CB8AC3E}">
        <p14:creationId xmlns:p14="http://schemas.microsoft.com/office/powerpoint/2010/main" val="2756774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E9EB-15C9-451E-B8AA-C02A6848E72C}"/>
              </a:ext>
            </a:extLst>
          </p:cNvPr>
          <p:cNvSpPr>
            <a:spLocks noGrp="1"/>
          </p:cNvSpPr>
          <p:nvPr>
            <p:ph type="title"/>
          </p:nvPr>
        </p:nvSpPr>
        <p:spPr>
          <a:xfrm>
            <a:off x="428681" y="2532448"/>
            <a:ext cx="5428936" cy="1793104"/>
          </a:xfrm>
        </p:spPr>
        <p:txBody>
          <a:bodyPr wrap="square" anchor="b">
            <a:normAutofit/>
          </a:bodyPr>
          <a:lstStyle/>
          <a:p>
            <a:r>
              <a:rPr lang="en-GB" sz="4600" dirty="0">
                <a:solidFill>
                  <a:schemeClr val="tx2"/>
                </a:solidFill>
                <a:latin typeface="Calibri Light (Headings)"/>
              </a:rPr>
              <a:t>Security</a:t>
            </a:r>
          </a:p>
        </p:txBody>
      </p:sp>
      <p:sp>
        <p:nvSpPr>
          <p:cNvPr id="3" name="Rectangle 2">
            <a:extLst>
              <a:ext uri="{FF2B5EF4-FFF2-40B4-BE49-F238E27FC236}">
                <a16:creationId xmlns:a16="http://schemas.microsoft.com/office/drawing/2014/main" id="{D4CA0237-6AD3-4263-A45E-089AE0297BD0}"/>
              </a:ext>
            </a:extLst>
          </p:cNvPr>
          <p:cNvSpPr/>
          <p:nvPr/>
        </p:nvSpPr>
        <p:spPr bwMode="auto">
          <a:xfrm>
            <a:off x="189689" y="238328"/>
            <a:ext cx="2159541" cy="6031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25611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75A2-770B-485B-A9DD-5903B6F2E73F}"/>
              </a:ext>
            </a:extLst>
          </p:cNvPr>
          <p:cNvSpPr>
            <a:spLocks noGrp="1"/>
          </p:cNvSpPr>
          <p:nvPr>
            <p:ph type="title"/>
          </p:nvPr>
        </p:nvSpPr>
        <p:spPr>
          <a:xfrm>
            <a:off x="462860" y="339728"/>
            <a:ext cx="11546578" cy="813704"/>
          </a:xfrm>
        </p:spPr>
        <p:txBody>
          <a:bodyPr/>
          <a:lstStyle/>
          <a:p>
            <a:pPr algn="ctr"/>
            <a:r>
              <a:rPr lang="en-US" sz="4000" dirty="0"/>
              <a:t>Threat actors leverage a variety of exposures to breach</a:t>
            </a:r>
          </a:p>
        </p:txBody>
      </p:sp>
      <p:grpSp>
        <p:nvGrpSpPr>
          <p:cNvPr id="7" name="Group 6">
            <a:extLst>
              <a:ext uri="{FF2B5EF4-FFF2-40B4-BE49-F238E27FC236}">
                <a16:creationId xmlns:a16="http://schemas.microsoft.com/office/drawing/2014/main" id="{57FABFDC-CFB2-421D-9198-964731029F29}"/>
              </a:ext>
            </a:extLst>
          </p:cNvPr>
          <p:cNvGrpSpPr/>
          <p:nvPr/>
        </p:nvGrpSpPr>
        <p:grpSpPr>
          <a:xfrm>
            <a:off x="3202630" y="1824619"/>
            <a:ext cx="2538393" cy="3809296"/>
            <a:chOff x="3309945" y="1860710"/>
            <a:chExt cx="2589293" cy="3885680"/>
          </a:xfrm>
        </p:grpSpPr>
        <p:sp>
          <p:nvSpPr>
            <p:cNvPr id="10" name="Rectangle 9">
              <a:extLst>
                <a:ext uri="{FF2B5EF4-FFF2-40B4-BE49-F238E27FC236}">
                  <a16:creationId xmlns:a16="http://schemas.microsoft.com/office/drawing/2014/main" id="{1A0FD852-D875-46CA-A66B-6BCCF913E544}"/>
                </a:ext>
              </a:extLst>
            </p:cNvPr>
            <p:cNvSpPr/>
            <p:nvPr/>
          </p:nvSpPr>
          <p:spPr bwMode="auto">
            <a:xfrm>
              <a:off x="3309945" y="1860710"/>
              <a:ext cx="1694645"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Access </a:t>
              </a:r>
            </a:p>
          </p:txBody>
        </p:sp>
        <p:cxnSp>
          <p:nvCxnSpPr>
            <p:cNvPr id="140" name="Straight Arrow Connector 139">
              <a:extLst>
                <a:ext uri="{FF2B5EF4-FFF2-40B4-BE49-F238E27FC236}">
                  <a16:creationId xmlns:a16="http://schemas.microsoft.com/office/drawing/2014/main" id="{F3EFD3DE-09EF-4914-9956-9B511AF67204}"/>
                </a:ext>
              </a:extLst>
            </p:cNvPr>
            <p:cNvCxnSpPr>
              <a:cxnSpLocks/>
            </p:cNvCxnSpPr>
            <p:nvPr/>
          </p:nvCxnSpPr>
          <p:spPr>
            <a:xfrm>
              <a:off x="3309945" y="2351195"/>
              <a:ext cx="2589293"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428D443A-9F81-4DC7-B5BB-DB42D2D3D783}"/>
                </a:ext>
              </a:extLst>
            </p:cNvPr>
            <p:cNvGrpSpPr/>
            <p:nvPr/>
          </p:nvGrpSpPr>
          <p:grpSpPr>
            <a:xfrm>
              <a:off x="3309945" y="2615578"/>
              <a:ext cx="2006549" cy="3130812"/>
              <a:chOff x="3244475" y="2564525"/>
              <a:chExt cx="1967383" cy="3069703"/>
            </a:xfrm>
          </p:grpSpPr>
          <p:pic>
            <p:nvPicPr>
              <p:cNvPr id="130" name="Graphic 129">
                <a:extLst>
                  <a:ext uri="{FF2B5EF4-FFF2-40B4-BE49-F238E27FC236}">
                    <a16:creationId xmlns:a16="http://schemas.microsoft.com/office/drawing/2014/main" id="{618A374C-BD7B-4063-B3FB-BE0BA893AE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2654" y="2564525"/>
                <a:ext cx="381518" cy="351980"/>
              </a:xfrm>
              <a:prstGeom prst="rect">
                <a:avLst/>
              </a:prstGeom>
            </p:spPr>
          </p:pic>
          <p:pic>
            <p:nvPicPr>
              <p:cNvPr id="132" name="Graphic 131">
                <a:extLst>
                  <a:ext uri="{FF2B5EF4-FFF2-40B4-BE49-F238E27FC236}">
                    <a16:creationId xmlns:a16="http://schemas.microsoft.com/office/drawing/2014/main" id="{D55DEBBB-DBFC-4283-BA2C-0ECE8AC300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0484" y="3153708"/>
                <a:ext cx="385858" cy="385858"/>
              </a:xfrm>
              <a:prstGeom prst="rect">
                <a:avLst/>
              </a:prstGeom>
            </p:spPr>
          </p:pic>
          <p:pic>
            <p:nvPicPr>
              <p:cNvPr id="134" name="Picture 133">
                <a:extLst>
                  <a:ext uri="{FF2B5EF4-FFF2-40B4-BE49-F238E27FC236}">
                    <a16:creationId xmlns:a16="http://schemas.microsoft.com/office/drawing/2014/main" id="{41C07F25-5F1E-4C5C-B3FE-289F064D0988}"/>
                  </a:ext>
                </a:extLst>
              </p:cNvPr>
              <p:cNvPicPr>
                <a:picLocks noChangeAspect="1"/>
              </p:cNvPicPr>
              <p:nvPr/>
            </p:nvPicPr>
            <p:blipFill>
              <a:blip r:embed="rId7"/>
              <a:stretch>
                <a:fillRect/>
              </a:stretch>
            </p:blipFill>
            <p:spPr>
              <a:xfrm>
                <a:off x="3244475" y="3835202"/>
                <a:ext cx="417877" cy="417875"/>
              </a:xfrm>
              <a:prstGeom prst="rect">
                <a:avLst/>
              </a:prstGeom>
            </p:spPr>
          </p:pic>
          <p:pic>
            <p:nvPicPr>
              <p:cNvPr id="75" name="Graphic 74">
                <a:extLst>
                  <a:ext uri="{FF2B5EF4-FFF2-40B4-BE49-F238E27FC236}">
                    <a16:creationId xmlns:a16="http://schemas.microsoft.com/office/drawing/2014/main" id="{56E8C4F9-E4A2-419A-B31D-D859B4D433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6192" y="5169130"/>
                <a:ext cx="414443" cy="465098"/>
              </a:xfrm>
              <a:prstGeom prst="rect">
                <a:avLst/>
              </a:prstGeom>
            </p:spPr>
          </p:pic>
          <p:pic>
            <p:nvPicPr>
              <p:cNvPr id="86" name="Graphic 85">
                <a:extLst>
                  <a:ext uri="{FF2B5EF4-FFF2-40B4-BE49-F238E27FC236}">
                    <a16:creationId xmlns:a16="http://schemas.microsoft.com/office/drawing/2014/main" id="{A6A61034-C789-4874-BDB3-151ADA33F8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49338" y="4540293"/>
                <a:ext cx="408150" cy="408148"/>
              </a:xfrm>
              <a:prstGeom prst="rect">
                <a:avLst/>
              </a:prstGeom>
            </p:spPr>
          </p:pic>
          <p:sp>
            <p:nvSpPr>
              <p:cNvPr id="42" name="Rectangle 41">
                <a:extLst>
                  <a:ext uri="{FF2B5EF4-FFF2-40B4-BE49-F238E27FC236}">
                    <a16:creationId xmlns:a16="http://schemas.microsoft.com/office/drawing/2014/main" id="{D1FA419C-E683-437B-A42B-2264B4C1DF75}"/>
                  </a:ext>
                </a:extLst>
              </p:cNvPr>
              <p:cNvSpPr/>
              <p:nvPr/>
            </p:nvSpPr>
            <p:spPr>
              <a:xfrm>
                <a:off x="3840257" y="2659146"/>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Virtual machines </a:t>
                </a:r>
              </a:p>
            </p:txBody>
          </p:sp>
          <p:sp>
            <p:nvSpPr>
              <p:cNvPr id="133" name="Rectangle 132">
                <a:extLst>
                  <a:ext uri="{FF2B5EF4-FFF2-40B4-BE49-F238E27FC236}">
                    <a16:creationId xmlns:a16="http://schemas.microsoft.com/office/drawing/2014/main" id="{4002EF80-8B8B-4B46-B9A4-5090B40D4AB0}"/>
                  </a:ext>
                </a:extLst>
              </p:cNvPr>
              <p:cNvSpPr/>
              <p:nvPr/>
            </p:nvSpPr>
            <p:spPr bwMode="auto">
              <a:xfrm>
                <a:off x="3840257" y="3273688"/>
                <a:ext cx="1371600" cy="166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Apps</a:t>
                </a:r>
              </a:p>
            </p:txBody>
          </p:sp>
          <p:sp>
            <p:nvSpPr>
              <p:cNvPr id="44" name="Rectangle 43">
                <a:extLst>
                  <a:ext uri="{FF2B5EF4-FFF2-40B4-BE49-F238E27FC236}">
                    <a16:creationId xmlns:a16="http://schemas.microsoft.com/office/drawing/2014/main" id="{2D7F5C43-4110-45A3-BB84-AD5A2A407268}"/>
                  </a:ext>
                </a:extLst>
              </p:cNvPr>
              <p:cNvSpPr/>
              <p:nvPr/>
            </p:nvSpPr>
            <p:spPr>
              <a:xfrm>
                <a:off x="3840258" y="39627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Credentials </a:t>
                </a:r>
              </a:p>
            </p:txBody>
          </p:sp>
          <p:sp>
            <p:nvSpPr>
              <p:cNvPr id="77" name="Rectangle 76">
                <a:extLst>
                  <a:ext uri="{FF2B5EF4-FFF2-40B4-BE49-F238E27FC236}">
                    <a16:creationId xmlns:a16="http://schemas.microsoft.com/office/drawing/2014/main" id="{C984530F-7CF0-49BF-BBF3-3BFF9B7ACE1A}"/>
                  </a:ext>
                </a:extLst>
              </p:cNvPr>
              <p:cNvSpPr/>
              <p:nvPr/>
            </p:nvSpPr>
            <p:spPr>
              <a:xfrm>
                <a:off x="3840257" y="52650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IoT devices</a:t>
                </a:r>
              </a:p>
            </p:txBody>
          </p:sp>
          <p:sp>
            <p:nvSpPr>
              <p:cNvPr id="87" name="Rectangle 86">
                <a:extLst>
                  <a:ext uri="{FF2B5EF4-FFF2-40B4-BE49-F238E27FC236}">
                    <a16:creationId xmlns:a16="http://schemas.microsoft.com/office/drawing/2014/main" id="{A2C3335D-14B3-4742-AA41-47E8C205ED93}"/>
                  </a:ext>
                </a:extLst>
              </p:cNvPr>
              <p:cNvSpPr/>
              <p:nvPr/>
            </p:nvSpPr>
            <p:spPr>
              <a:xfrm>
                <a:off x="3840256"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stores</a:t>
                </a:r>
              </a:p>
            </p:txBody>
          </p:sp>
        </p:grpSp>
      </p:grpSp>
      <p:grpSp>
        <p:nvGrpSpPr>
          <p:cNvPr id="13" name="Group 12">
            <a:extLst>
              <a:ext uri="{FF2B5EF4-FFF2-40B4-BE49-F238E27FC236}">
                <a16:creationId xmlns:a16="http://schemas.microsoft.com/office/drawing/2014/main" id="{3E638519-A6A1-4375-B769-72B4A46D55DB}"/>
              </a:ext>
            </a:extLst>
          </p:cNvPr>
          <p:cNvGrpSpPr/>
          <p:nvPr/>
        </p:nvGrpSpPr>
        <p:grpSpPr>
          <a:xfrm>
            <a:off x="9196518" y="1824619"/>
            <a:ext cx="2538392" cy="3122152"/>
            <a:chOff x="9249434" y="1860710"/>
            <a:chExt cx="2589292" cy="3184758"/>
          </a:xfrm>
        </p:grpSpPr>
        <p:sp>
          <p:nvSpPr>
            <p:cNvPr id="14" name="Rectangle 13">
              <a:extLst>
                <a:ext uri="{FF2B5EF4-FFF2-40B4-BE49-F238E27FC236}">
                  <a16:creationId xmlns:a16="http://schemas.microsoft.com/office/drawing/2014/main" id="{EEC01F29-F9B7-452B-964B-2B8237AE19EB}"/>
                </a:ext>
              </a:extLst>
            </p:cNvPr>
            <p:cNvSpPr/>
            <p:nvPr/>
          </p:nvSpPr>
          <p:spPr bwMode="auto">
            <a:xfrm>
              <a:off x="9249434" y="1860710"/>
              <a:ext cx="1396207"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Actions</a:t>
              </a:r>
            </a:p>
          </p:txBody>
        </p:sp>
        <p:sp>
          <p:nvSpPr>
            <p:cNvPr id="51" name="AutoShape 2" descr="https://image.flaticon.com/icons/svg/158/158599.svg">
              <a:extLst>
                <a:ext uri="{FF2B5EF4-FFF2-40B4-BE49-F238E27FC236}">
                  <a16:creationId xmlns:a16="http://schemas.microsoft.com/office/drawing/2014/main" id="{8533F739-853E-481B-8031-CB1171AA3921}"/>
                </a:ext>
              </a:extLst>
            </p:cNvPr>
            <p:cNvSpPr>
              <a:spLocks noChangeAspect="1" noChangeArrowheads="1"/>
            </p:cNvSpPr>
            <p:nvPr/>
          </p:nvSpPr>
          <p:spPr bwMode="auto">
            <a:xfrm>
              <a:off x="9617170" y="2060595"/>
              <a:ext cx="49407" cy="494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71" name="Straight Arrow Connector 170">
              <a:extLst>
                <a:ext uri="{FF2B5EF4-FFF2-40B4-BE49-F238E27FC236}">
                  <a16:creationId xmlns:a16="http://schemas.microsoft.com/office/drawing/2014/main" id="{B9F41B82-58F9-43C5-B6F2-66A5FB317E6D}"/>
                </a:ext>
              </a:extLst>
            </p:cNvPr>
            <p:cNvCxnSpPr>
              <a:cxnSpLocks/>
            </p:cNvCxnSpPr>
            <p:nvPr/>
          </p:nvCxnSpPr>
          <p:spPr>
            <a:xfrm>
              <a:off x="9249434" y="2351195"/>
              <a:ext cx="2589292" cy="0"/>
            </a:xfrm>
            <a:prstGeom prst="straightConnector1">
              <a:avLst/>
            </a:prstGeom>
            <a:ln w="1905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84103968-FDC1-4582-BBAF-E4823E4CEF72}"/>
                </a:ext>
              </a:extLst>
            </p:cNvPr>
            <p:cNvGrpSpPr/>
            <p:nvPr/>
          </p:nvGrpSpPr>
          <p:grpSpPr>
            <a:xfrm>
              <a:off x="9408504" y="2592391"/>
              <a:ext cx="1995498" cy="2453077"/>
              <a:chOff x="9223997" y="2541791"/>
              <a:chExt cx="1956548" cy="2405196"/>
            </a:xfrm>
          </p:grpSpPr>
          <p:sp>
            <p:nvSpPr>
              <p:cNvPr id="53" name="Rectangle 52">
                <a:extLst>
                  <a:ext uri="{FF2B5EF4-FFF2-40B4-BE49-F238E27FC236}">
                    <a16:creationId xmlns:a16="http://schemas.microsoft.com/office/drawing/2014/main" id="{33BB122E-725E-4662-83FC-428396F7B6B9}"/>
                  </a:ext>
                </a:extLst>
              </p:cNvPr>
              <p:cNvSpPr/>
              <p:nvPr/>
            </p:nvSpPr>
            <p:spPr>
              <a:xfrm>
                <a:off x="9757387" y="2659146"/>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 loss</a:t>
                </a:r>
              </a:p>
            </p:txBody>
          </p:sp>
          <p:grpSp>
            <p:nvGrpSpPr>
              <p:cNvPr id="30" name="Group 29">
                <a:extLst>
                  <a:ext uri="{FF2B5EF4-FFF2-40B4-BE49-F238E27FC236}">
                    <a16:creationId xmlns:a16="http://schemas.microsoft.com/office/drawing/2014/main" id="{5DFC1CF4-A9DA-42EB-A946-8D59AAC0AC0F}"/>
                  </a:ext>
                </a:extLst>
              </p:cNvPr>
              <p:cNvGrpSpPr/>
              <p:nvPr/>
            </p:nvGrpSpPr>
            <p:grpSpPr>
              <a:xfrm>
                <a:off x="9244654" y="3147787"/>
                <a:ext cx="416315" cy="397701"/>
                <a:chOff x="9338403" y="3438778"/>
                <a:chExt cx="527943" cy="504338"/>
              </a:xfrm>
            </p:grpSpPr>
            <p:sp>
              <p:nvSpPr>
                <p:cNvPr id="74" name="Database_EFC7">
                  <a:extLst>
                    <a:ext uri="{FF2B5EF4-FFF2-40B4-BE49-F238E27FC236}">
                      <a16:creationId xmlns:a16="http://schemas.microsoft.com/office/drawing/2014/main" id="{D45C1A85-CBD1-4B9A-A229-7FE06E392E9E}"/>
                    </a:ext>
                  </a:extLst>
                </p:cNvPr>
                <p:cNvSpPr>
                  <a:spLocks noChangeAspect="1" noEditPoints="1"/>
                </p:cNvSpPr>
                <p:nvPr/>
              </p:nvSpPr>
              <p:spPr bwMode="auto">
                <a:xfrm>
                  <a:off x="9338403" y="3438778"/>
                  <a:ext cx="318640" cy="41858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25B4A944-6516-4BBD-9B80-F6230FF1A404}"/>
                    </a:ext>
                  </a:extLst>
                </p:cNvPr>
                <p:cNvGrpSpPr/>
                <p:nvPr/>
              </p:nvGrpSpPr>
              <p:grpSpPr>
                <a:xfrm>
                  <a:off x="9568241" y="3592252"/>
                  <a:ext cx="298105" cy="350864"/>
                  <a:chOff x="9617330" y="3654310"/>
                  <a:chExt cx="298105" cy="350864"/>
                </a:xfrm>
              </p:grpSpPr>
              <p:sp>
                <p:nvSpPr>
                  <p:cNvPr id="17" name="Freeform 7">
                    <a:extLst>
                      <a:ext uri="{FF2B5EF4-FFF2-40B4-BE49-F238E27FC236}">
                        <a16:creationId xmlns:a16="http://schemas.microsoft.com/office/drawing/2014/main" id="{6924E697-0874-4739-99F7-0BB67F8DCD92}"/>
                      </a:ext>
                    </a:extLst>
                  </p:cNvPr>
                  <p:cNvSpPr>
                    <a:spLocks/>
                  </p:cNvSpPr>
                  <p:nvPr/>
                </p:nvSpPr>
                <p:spPr bwMode="auto">
                  <a:xfrm rot="10800000">
                    <a:off x="9714941" y="3654310"/>
                    <a:ext cx="100247" cy="350864"/>
                  </a:xfrm>
                  <a:custGeom>
                    <a:avLst/>
                    <a:gdLst>
                      <a:gd name="T0" fmla="*/ 0 w 61"/>
                      <a:gd name="T1" fmla="*/ 53 h 214"/>
                      <a:gd name="T2" fmla="*/ 0 w 61"/>
                      <a:gd name="T3" fmla="*/ 53 h 214"/>
                      <a:gd name="T4" fmla="*/ 0 w 61"/>
                      <a:gd name="T5" fmla="*/ 161 h 214"/>
                      <a:gd name="T6" fmla="*/ 52 w 61"/>
                      <a:gd name="T7" fmla="*/ 214 h 214"/>
                      <a:gd name="T8" fmla="*/ 61 w 61"/>
                      <a:gd name="T9" fmla="*/ 214 h 214"/>
                      <a:gd name="T10" fmla="*/ 61 w 61"/>
                      <a:gd name="T11" fmla="*/ 0 h 214"/>
                      <a:gd name="T12" fmla="*/ 52 w 61"/>
                      <a:gd name="T13" fmla="*/ 0 h 214"/>
                      <a:gd name="T14" fmla="*/ 0 w 61"/>
                      <a:gd name="T15" fmla="*/ 5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4">
                        <a:moveTo>
                          <a:pt x="0" y="53"/>
                        </a:moveTo>
                        <a:lnTo>
                          <a:pt x="0" y="53"/>
                        </a:lnTo>
                        <a:lnTo>
                          <a:pt x="0" y="161"/>
                        </a:lnTo>
                        <a:lnTo>
                          <a:pt x="52" y="214"/>
                        </a:lnTo>
                        <a:lnTo>
                          <a:pt x="61" y="214"/>
                        </a:lnTo>
                        <a:lnTo>
                          <a:pt x="61" y="0"/>
                        </a:lnTo>
                        <a:lnTo>
                          <a:pt x="52" y="0"/>
                        </a:lnTo>
                        <a:lnTo>
                          <a:pt x="0" y="53"/>
                        </a:lnTo>
                        <a:close/>
                      </a:path>
                    </a:pathLst>
                  </a:custGeom>
                  <a:solidFill>
                    <a:srgbClr val="000000"/>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8">
                    <a:extLst>
                      <a:ext uri="{FF2B5EF4-FFF2-40B4-BE49-F238E27FC236}">
                        <a16:creationId xmlns:a16="http://schemas.microsoft.com/office/drawing/2014/main" id="{7F772CC6-D99B-42AB-A597-3173578EA7EB}"/>
                      </a:ext>
                    </a:extLst>
                  </p:cNvPr>
                  <p:cNvSpPr>
                    <a:spLocks/>
                  </p:cNvSpPr>
                  <p:nvPr/>
                </p:nvSpPr>
                <p:spPr bwMode="auto">
                  <a:xfrm rot="10800000">
                    <a:off x="9617330" y="3654310"/>
                    <a:ext cx="82921" cy="350864"/>
                  </a:xfrm>
                  <a:custGeom>
                    <a:avLst/>
                    <a:gdLst>
                      <a:gd name="T0" fmla="*/ 0 w 30"/>
                      <a:gd name="T1" fmla="*/ 213 h 213"/>
                      <a:gd name="T2" fmla="*/ 0 w 30"/>
                      <a:gd name="T3" fmla="*/ 213 h 213"/>
                      <a:gd name="T4" fmla="*/ 30 w 30"/>
                      <a:gd name="T5" fmla="*/ 213 h 213"/>
                      <a:gd name="T6" fmla="*/ 30 w 30"/>
                      <a:gd name="T7" fmla="*/ 0 h 213"/>
                      <a:gd name="T8" fmla="*/ 0 w 30"/>
                      <a:gd name="T9" fmla="*/ 0 h 213"/>
                      <a:gd name="T10" fmla="*/ 0 w 30"/>
                      <a:gd name="T11" fmla="*/ 213 h 213"/>
                    </a:gdLst>
                    <a:ahLst/>
                    <a:cxnLst>
                      <a:cxn ang="0">
                        <a:pos x="T0" y="T1"/>
                      </a:cxn>
                      <a:cxn ang="0">
                        <a:pos x="T2" y="T3"/>
                      </a:cxn>
                      <a:cxn ang="0">
                        <a:pos x="T4" y="T5"/>
                      </a:cxn>
                      <a:cxn ang="0">
                        <a:pos x="T6" y="T7"/>
                      </a:cxn>
                      <a:cxn ang="0">
                        <a:pos x="T8" y="T9"/>
                      </a:cxn>
                      <a:cxn ang="0">
                        <a:pos x="T10" y="T11"/>
                      </a:cxn>
                    </a:cxnLst>
                    <a:rect l="0" t="0" r="r" b="b"/>
                    <a:pathLst>
                      <a:path w="30" h="213">
                        <a:moveTo>
                          <a:pt x="0" y="213"/>
                        </a:moveTo>
                        <a:lnTo>
                          <a:pt x="0" y="213"/>
                        </a:lnTo>
                        <a:lnTo>
                          <a:pt x="30" y="213"/>
                        </a:lnTo>
                        <a:lnTo>
                          <a:pt x="30" y="0"/>
                        </a:lnTo>
                        <a:lnTo>
                          <a:pt x="0" y="0"/>
                        </a:lnTo>
                        <a:lnTo>
                          <a:pt x="0" y="213"/>
                        </a:lnTo>
                        <a:close/>
                      </a:path>
                    </a:pathLst>
                  </a:custGeom>
                  <a:solidFill>
                    <a:srgbClr val="000000"/>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2A667C96-2F94-4BD6-B79E-E3E326877729}"/>
                      </a:ext>
                    </a:extLst>
                  </p:cNvPr>
                  <p:cNvSpPr/>
                  <p:nvPr/>
                </p:nvSpPr>
                <p:spPr bwMode="auto">
                  <a:xfrm>
                    <a:off x="9815188" y="3741103"/>
                    <a:ext cx="100247" cy="17727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79" name="Rectangle 78">
                <a:extLst>
                  <a:ext uri="{FF2B5EF4-FFF2-40B4-BE49-F238E27FC236}">
                    <a16:creationId xmlns:a16="http://schemas.microsoft.com/office/drawing/2014/main" id="{C676E7CA-83D1-45D0-BC24-918CE9D8B1FF}"/>
                  </a:ext>
                </a:extLst>
              </p:cNvPr>
              <p:cNvSpPr/>
              <p:nvPr/>
            </p:nvSpPr>
            <p:spPr>
              <a:xfrm>
                <a:off x="9757386" y="3273688"/>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exfiltration</a:t>
                </a:r>
              </a:p>
            </p:txBody>
          </p:sp>
          <p:sp>
            <p:nvSpPr>
              <p:cNvPr id="81" name="Rectangle 80">
                <a:extLst>
                  <a:ext uri="{FF2B5EF4-FFF2-40B4-BE49-F238E27FC236}">
                    <a16:creationId xmlns:a16="http://schemas.microsoft.com/office/drawing/2014/main" id="{D0728D2F-BC97-4676-9E8A-29159B087E9A}"/>
                  </a:ext>
                </a:extLst>
              </p:cNvPr>
              <p:cNvSpPr/>
              <p:nvPr/>
            </p:nvSpPr>
            <p:spPr>
              <a:xfrm>
                <a:off x="9784911" y="39627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Ransomware</a:t>
                </a:r>
              </a:p>
            </p:txBody>
          </p:sp>
          <p:grpSp>
            <p:nvGrpSpPr>
              <p:cNvPr id="36" name="Group 35">
                <a:extLst>
                  <a:ext uri="{FF2B5EF4-FFF2-40B4-BE49-F238E27FC236}">
                    <a16:creationId xmlns:a16="http://schemas.microsoft.com/office/drawing/2014/main" id="{668B7638-7452-4BAB-A000-E0A0F6E87A0D}"/>
                  </a:ext>
                </a:extLst>
              </p:cNvPr>
              <p:cNvGrpSpPr/>
              <p:nvPr/>
            </p:nvGrpSpPr>
            <p:grpSpPr>
              <a:xfrm>
                <a:off x="9292634" y="3822473"/>
                <a:ext cx="320354" cy="443332"/>
                <a:chOff x="9251520" y="4160448"/>
                <a:chExt cx="515386" cy="713237"/>
              </a:xfrm>
            </p:grpSpPr>
            <p:sp>
              <p:nvSpPr>
                <p:cNvPr id="82" name="Database_EFC7">
                  <a:extLst>
                    <a:ext uri="{FF2B5EF4-FFF2-40B4-BE49-F238E27FC236}">
                      <a16:creationId xmlns:a16="http://schemas.microsoft.com/office/drawing/2014/main" id="{63ED80CE-D3ED-4BD9-8B33-D84209D30DA3}"/>
                    </a:ext>
                  </a:extLst>
                </p:cNvPr>
                <p:cNvSpPr>
                  <a:spLocks noChangeAspect="1" noEditPoints="1"/>
                </p:cNvSpPr>
                <p:nvPr/>
              </p:nvSpPr>
              <p:spPr bwMode="auto">
                <a:xfrm>
                  <a:off x="9251520" y="4160448"/>
                  <a:ext cx="385858" cy="5068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83" name="Picture 82">
                  <a:extLst>
                    <a:ext uri="{FF2B5EF4-FFF2-40B4-BE49-F238E27FC236}">
                      <a16:creationId xmlns:a16="http://schemas.microsoft.com/office/drawing/2014/main" id="{FC212E26-A3BF-4A25-80FE-A06CE5312555}"/>
                    </a:ext>
                  </a:extLst>
                </p:cNvPr>
                <p:cNvPicPr>
                  <a:picLocks noChangeAspect="1"/>
                </p:cNvPicPr>
                <p:nvPr/>
              </p:nvPicPr>
              <p:blipFill>
                <a:blip r:embed="rId12"/>
                <a:stretch>
                  <a:fillRect/>
                </a:stretch>
              </p:blipFill>
              <p:spPr>
                <a:xfrm>
                  <a:off x="9476200" y="4383266"/>
                  <a:ext cx="290706" cy="490419"/>
                </a:xfrm>
                <a:prstGeom prst="rect">
                  <a:avLst/>
                </a:prstGeom>
              </p:spPr>
            </p:pic>
          </p:grpSp>
          <p:sp>
            <p:nvSpPr>
              <p:cNvPr id="109" name="Rectangle 108">
                <a:extLst>
                  <a:ext uri="{FF2B5EF4-FFF2-40B4-BE49-F238E27FC236}">
                    <a16:creationId xmlns:a16="http://schemas.microsoft.com/office/drawing/2014/main" id="{9A27C64D-F2CD-4D08-84E9-CA0A9DA8AC35}"/>
                  </a:ext>
                </a:extLst>
              </p:cNvPr>
              <p:cNvSpPr/>
              <p:nvPr/>
            </p:nvSpPr>
            <p:spPr>
              <a:xfrm>
                <a:off x="9808945"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Resource abuse</a:t>
                </a:r>
              </a:p>
            </p:txBody>
          </p:sp>
          <p:grpSp>
            <p:nvGrpSpPr>
              <p:cNvPr id="29" name="Group 28">
                <a:extLst>
                  <a:ext uri="{FF2B5EF4-FFF2-40B4-BE49-F238E27FC236}">
                    <a16:creationId xmlns:a16="http://schemas.microsoft.com/office/drawing/2014/main" id="{4EB77BB4-F88B-49FB-B139-A13456F1D195}"/>
                  </a:ext>
                </a:extLst>
              </p:cNvPr>
              <p:cNvGrpSpPr/>
              <p:nvPr/>
            </p:nvGrpSpPr>
            <p:grpSpPr>
              <a:xfrm>
                <a:off x="9223997" y="4540293"/>
                <a:ext cx="457628" cy="406694"/>
                <a:chOff x="9208918" y="5066104"/>
                <a:chExt cx="652331" cy="579727"/>
              </a:xfrm>
            </p:grpSpPr>
            <p:pic>
              <p:nvPicPr>
                <p:cNvPr id="112" name="Graphic 111">
                  <a:extLst>
                    <a:ext uri="{FF2B5EF4-FFF2-40B4-BE49-F238E27FC236}">
                      <a16:creationId xmlns:a16="http://schemas.microsoft.com/office/drawing/2014/main" id="{46CF97B0-25AE-437A-8223-10993C1E5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8918" y="5066104"/>
                  <a:ext cx="479858" cy="442706"/>
                </a:xfrm>
                <a:prstGeom prst="rect">
                  <a:avLst/>
                </a:prstGeom>
              </p:spPr>
            </p:pic>
            <p:pic>
              <p:nvPicPr>
                <p:cNvPr id="47" name="Graphic 46" descr="Bitcoin">
                  <a:extLst>
                    <a:ext uri="{FF2B5EF4-FFF2-40B4-BE49-F238E27FC236}">
                      <a16:creationId xmlns:a16="http://schemas.microsoft.com/office/drawing/2014/main" id="{7723BF06-8EB2-4FDE-9113-E3D6C91BC89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1140" y="5295722"/>
                  <a:ext cx="350109" cy="350109"/>
                </a:xfrm>
                <a:prstGeom prst="rect">
                  <a:avLst/>
                </a:prstGeom>
              </p:spPr>
            </p:pic>
          </p:grpSp>
          <p:grpSp>
            <p:nvGrpSpPr>
              <p:cNvPr id="27" name="Group 26">
                <a:extLst>
                  <a:ext uri="{FF2B5EF4-FFF2-40B4-BE49-F238E27FC236}">
                    <a16:creationId xmlns:a16="http://schemas.microsoft.com/office/drawing/2014/main" id="{7B4971B7-3579-474C-B41C-63ADA9B98E74}"/>
                  </a:ext>
                </a:extLst>
              </p:cNvPr>
              <p:cNvGrpSpPr/>
              <p:nvPr/>
            </p:nvGrpSpPr>
            <p:grpSpPr>
              <a:xfrm>
                <a:off x="9271770" y="2541791"/>
                <a:ext cx="362082" cy="397446"/>
                <a:chOff x="9223997" y="2486764"/>
                <a:chExt cx="582518" cy="639413"/>
              </a:xfrm>
            </p:grpSpPr>
            <p:sp>
              <p:nvSpPr>
                <p:cNvPr id="62" name="Database_EFC7">
                  <a:extLst>
                    <a:ext uri="{FF2B5EF4-FFF2-40B4-BE49-F238E27FC236}">
                      <a16:creationId xmlns:a16="http://schemas.microsoft.com/office/drawing/2014/main" id="{6295AE66-2FFE-4D1D-ACBD-F1739247740E}"/>
                    </a:ext>
                  </a:extLst>
                </p:cNvPr>
                <p:cNvSpPr>
                  <a:spLocks noChangeAspect="1" noEditPoints="1"/>
                </p:cNvSpPr>
                <p:nvPr/>
              </p:nvSpPr>
              <p:spPr bwMode="auto">
                <a:xfrm>
                  <a:off x="9223997" y="2486764"/>
                  <a:ext cx="385858" cy="5068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6" name="Graphic 5" descr="Garbage">
                  <a:extLst>
                    <a:ext uri="{FF2B5EF4-FFF2-40B4-BE49-F238E27FC236}">
                      <a16:creationId xmlns:a16="http://schemas.microsoft.com/office/drawing/2014/main" id="{689DC1E3-7518-4FCE-A2D9-3D15162363C5}"/>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17435" y="2737097"/>
                  <a:ext cx="389080" cy="389080"/>
                </a:xfrm>
                <a:prstGeom prst="rect">
                  <a:avLst/>
                </a:prstGeom>
              </p:spPr>
            </p:pic>
          </p:grpSp>
        </p:grpSp>
      </p:grpSp>
      <p:grpSp>
        <p:nvGrpSpPr>
          <p:cNvPr id="4" name="Group 3">
            <a:extLst>
              <a:ext uri="{FF2B5EF4-FFF2-40B4-BE49-F238E27FC236}">
                <a16:creationId xmlns:a16="http://schemas.microsoft.com/office/drawing/2014/main" id="{1161124B-B8E5-46FC-8CEC-E45F0EF092AF}"/>
              </a:ext>
            </a:extLst>
          </p:cNvPr>
          <p:cNvGrpSpPr/>
          <p:nvPr/>
        </p:nvGrpSpPr>
        <p:grpSpPr>
          <a:xfrm>
            <a:off x="455995" y="1824620"/>
            <a:ext cx="2546018" cy="4327578"/>
            <a:chOff x="595530" y="1860710"/>
            <a:chExt cx="2597071" cy="4414355"/>
          </a:xfrm>
        </p:grpSpPr>
        <p:sp>
          <p:nvSpPr>
            <p:cNvPr id="8" name="Rectangle 7">
              <a:extLst>
                <a:ext uri="{FF2B5EF4-FFF2-40B4-BE49-F238E27FC236}">
                  <a16:creationId xmlns:a16="http://schemas.microsoft.com/office/drawing/2014/main" id="{C25633C8-BC89-44CD-8C36-9D646D6B0EDA}"/>
                </a:ext>
              </a:extLst>
            </p:cNvPr>
            <p:cNvSpPr/>
            <p:nvPr/>
          </p:nvSpPr>
          <p:spPr bwMode="auto">
            <a:xfrm>
              <a:off x="603308" y="1860710"/>
              <a:ext cx="2339805"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Exposure</a:t>
              </a:r>
            </a:p>
          </p:txBody>
        </p:sp>
        <p:cxnSp>
          <p:nvCxnSpPr>
            <p:cNvPr id="28" name="Straight Arrow Connector 27">
              <a:extLst>
                <a:ext uri="{FF2B5EF4-FFF2-40B4-BE49-F238E27FC236}">
                  <a16:creationId xmlns:a16="http://schemas.microsoft.com/office/drawing/2014/main" id="{FF1F5558-342A-4488-9536-7705CF837E70}"/>
                </a:ext>
              </a:extLst>
            </p:cNvPr>
            <p:cNvCxnSpPr>
              <a:cxnSpLocks/>
            </p:cNvCxnSpPr>
            <p:nvPr/>
          </p:nvCxnSpPr>
          <p:spPr>
            <a:xfrm>
              <a:off x="603308" y="2351198"/>
              <a:ext cx="2589293"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7EA9A8BC-2AF7-40B5-B13E-6918AC59DDA3}"/>
                </a:ext>
              </a:extLst>
            </p:cNvPr>
            <p:cNvGrpSpPr/>
            <p:nvPr/>
          </p:nvGrpSpPr>
          <p:grpSpPr>
            <a:xfrm>
              <a:off x="595530" y="2598300"/>
              <a:ext cx="2143581" cy="3676765"/>
              <a:chOff x="583042" y="2547585"/>
              <a:chExt cx="2101741" cy="3604999"/>
            </a:xfrm>
          </p:grpSpPr>
          <p:pic>
            <p:nvPicPr>
              <p:cNvPr id="15" name="Graphic 14">
                <a:extLst>
                  <a:ext uri="{FF2B5EF4-FFF2-40B4-BE49-F238E27FC236}">
                    <a16:creationId xmlns:a16="http://schemas.microsoft.com/office/drawing/2014/main" id="{45A77858-CC8B-4E37-9E06-C8E55B98C5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917" y="2547585"/>
                <a:ext cx="385858" cy="385858"/>
              </a:xfrm>
              <a:prstGeom prst="rect">
                <a:avLst/>
              </a:prstGeom>
            </p:spPr>
          </p:pic>
          <p:sp>
            <p:nvSpPr>
              <p:cNvPr id="16" name="Rectangle 15">
                <a:extLst>
                  <a:ext uri="{FF2B5EF4-FFF2-40B4-BE49-F238E27FC236}">
                    <a16:creationId xmlns:a16="http://schemas.microsoft.com/office/drawing/2014/main" id="{8C6B0616-C89F-4DC3-AD50-5AA9E2092CCC}"/>
                  </a:ext>
                </a:extLst>
              </p:cNvPr>
              <p:cNvSpPr/>
              <p:nvPr/>
            </p:nvSpPr>
            <p:spPr bwMode="auto">
              <a:xfrm>
                <a:off x="1313183" y="2577777"/>
                <a:ext cx="1371600" cy="3324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Insecure</a:t>
                </a:r>
              </a:p>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configuration</a:t>
                </a:r>
              </a:p>
            </p:txBody>
          </p:sp>
          <p:sp>
            <p:nvSpPr>
              <p:cNvPr id="19" name="Rectangle 18">
                <a:extLst>
                  <a:ext uri="{FF2B5EF4-FFF2-40B4-BE49-F238E27FC236}">
                    <a16:creationId xmlns:a16="http://schemas.microsoft.com/office/drawing/2014/main" id="{613C2EDA-168C-48E3-AEF8-1C294677DFBA}"/>
                  </a:ext>
                </a:extLst>
              </p:cNvPr>
              <p:cNvSpPr/>
              <p:nvPr/>
            </p:nvSpPr>
            <p:spPr>
              <a:xfrm>
                <a:off x="1313183" y="3962771"/>
                <a:ext cx="1371600" cy="166223"/>
              </a:xfrm>
              <a:prstGeom prst="rect">
                <a:avLst/>
              </a:prstGeom>
              <a:noFill/>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Infected admin</a:t>
                </a:r>
              </a:p>
            </p:txBody>
          </p:sp>
          <p:grpSp>
            <p:nvGrpSpPr>
              <p:cNvPr id="5" name="Group 4">
                <a:extLst>
                  <a:ext uri="{FF2B5EF4-FFF2-40B4-BE49-F238E27FC236}">
                    <a16:creationId xmlns:a16="http://schemas.microsoft.com/office/drawing/2014/main" id="{839B3A85-77D4-471D-B0CE-B7639BD8E31C}"/>
                  </a:ext>
                </a:extLst>
              </p:cNvPr>
              <p:cNvGrpSpPr/>
              <p:nvPr/>
            </p:nvGrpSpPr>
            <p:grpSpPr>
              <a:xfrm>
                <a:off x="583042" y="3807871"/>
                <a:ext cx="431610" cy="472536"/>
                <a:chOff x="590668" y="3881995"/>
                <a:chExt cx="488607" cy="534938"/>
              </a:xfrm>
            </p:grpSpPr>
            <p:sp>
              <p:nvSpPr>
                <p:cNvPr id="125" name="Freeform: Shape 124">
                  <a:extLst>
                    <a:ext uri="{FF2B5EF4-FFF2-40B4-BE49-F238E27FC236}">
                      <a16:creationId xmlns:a16="http://schemas.microsoft.com/office/drawing/2014/main" id="{A77E3CA4-8986-43C7-8FD4-407CD118E580}"/>
                    </a:ext>
                  </a:extLst>
                </p:cNvPr>
                <p:cNvSpPr/>
                <p:nvPr/>
              </p:nvSpPr>
              <p:spPr>
                <a:xfrm>
                  <a:off x="590668" y="4024176"/>
                  <a:ext cx="280449" cy="360575"/>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78D3"/>
                </a:solidFill>
                <a:ln w="19050" cap="sq">
                  <a:no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E5A918A-5380-4091-B167-44A330C4F71A}"/>
                    </a:ext>
                  </a:extLst>
                </p:cNvPr>
                <p:cNvSpPr/>
                <p:nvPr/>
              </p:nvSpPr>
              <p:spPr>
                <a:xfrm>
                  <a:off x="663210" y="3881995"/>
                  <a:ext cx="416065" cy="53493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0000"/>
                </a:solidFill>
                <a:ln w="19050" cap="sq">
                  <a:no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grpSp>
          <p:sp>
            <p:nvSpPr>
              <p:cNvPr id="18" name="Rectangle 17">
                <a:extLst>
                  <a:ext uri="{FF2B5EF4-FFF2-40B4-BE49-F238E27FC236}">
                    <a16:creationId xmlns:a16="http://schemas.microsoft.com/office/drawing/2014/main" id="{45EEE408-30A6-4F70-A9A4-F506BBB1BF3B}"/>
                  </a:ext>
                </a:extLst>
              </p:cNvPr>
              <p:cNvSpPr/>
              <p:nvPr/>
            </p:nvSpPr>
            <p:spPr>
              <a:xfrm>
                <a:off x="1313183" y="3273688"/>
                <a:ext cx="1371600" cy="166223"/>
              </a:xfrm>
              <a:prstGeom prst="rect">
                <a:avLst/>
              </a:prstGeom>
              <a:noFill/>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Vulnerabilities</a:t>
                </a:r>
              </a:p>
            </p:txBody>
          </p:sp>
          <p:grpSp>
            <p:nvGrpSpPr>
              <p:cNvPr id="39" name="Group 38">
                <a:extLst>
                  <a:ext uri="{FF2B5EF4-FFF2-40B4-BE49-F238E27FC236}">
                    <a16:creationId xmlns:a16="http://schemas.microsoft.com/office/drawing/2014/main" id="{E1D6DCE6-3A03-447B-AAA7-91E55C48C3A3}"/>
                  </a:ext>
                </a:extLst>
              </p:cNvPr>
              <p:cNvGrpSpPr/>
              <p:nvPr/>
            </p:nvGrpSpPr>
            <p:grpSpPr>
              <a:xfrm>
                <a:off x="628423" y="3176215"/>
                <a:ext cx="340846" cy="340844"/>
                <a:chOff x="605917" y="3320284"/>
                <a:chExt cx="385858" cy="385857"/>
              </a:xfrm>
            </p:grpSpPr>
            <p:sp>
              <p:nvSpPr>
                <p:cNvPr id="128" name="Cross 127">
                  <a:extLst>
                    <a:ext uri="{FF2B5EF4-FFF2-40B4-BE49-F238E27FC236}">
                      <a16:creationId xmlns:a16="http://schemas.microsoft.com/office/drawing/2014/main" id="{34B712E6-E985-4B61-A94B-3415BE19D043}"/>
                    </a:ext>
                  </a:extLst>
                </p:cNvPr>
                <p:cNvSpPr/>
                <p:nvPr/>
              </p:nvSpPr>
              <p:spPr>
                <a:xfrm rot="2700000">
                  <a:off x="611337" y="3325703"/>
                  <a:ext cx="375018" cy="375019"/>
                </a:xfrm>
                <a:prstGeom prst="plus">
                  <a:avLst>
                    <a:gd name="adj" fmla="val 44963"/>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128">
                  <a:extLst>
                    <a:ext uri="{FF2B5EF4-FFF2-40B4-BE49-F238E27FC236}">
                      <a16:creationId xmlns:a16="http://schemas.microsoft.com/office/drawing/2014/main" id="{5B970959-16B1-4997-B12C-0A8A66C04949}"/>
                    </a:ext>
                  </a:extLst>
                </p:cNvPr>
                <p:cNvSpPr/>
                <p:nvPr/>
              </p:nvSpPr>
              <p:spPr>
                <a:xfrm>
                  <a:off x="605917" y="3320284"/>
                  <a:ext cx="385858" cy="385857"/>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EA346500-8BDD-4DAE-A447-D0FCDBDE7A02}"/>
                  </a:ext>
                </a:extLst>
              </p:cNvPr>
              <p:cNvSpPr/>
              <p:nvPr/>
            </p:nvSpPr>
            <p:spPr>
              <a:xfrm>
                <a:off x="1313183"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Open entry points</a:t>
                </a:r>
              </a:p>
            </p:txBody>
          </p:sp>
          <p:grpSp>
            <p:nvGrpSpPr>
              <p:cNvPr id="37" name="Group 36">
                <a:extLst>
                  <a:ext uri="{FF2B5EF4-FFF2-40B4-BE49-F238E27FC236}">
                    <a16:creationId xmlns:a16="http://schemas.microsoft.com/office/drawing/2014/main" id="{369CE2FF-E1F0-49C7-A892-1A290B3ACB3D}"/>
                  </a:ext>
                </a:extLst>
              </p:cNvPr>
              <p:cNvGrpSpPr/>
              <p:nvPr/>
            </p:nvGrpSpPr>
            <p:grpSpPr>
              <a:xfrm>
                <a:off x="614584" y="4540293"/>
                <a:ext cx="531976" cy="368524"/>
                <a:chOff x="614584" y="4663740"/>
                <a:chExt cx="531976" cy="368524"/>
              </a:xfrm>
            </p:grpSpPr>
            <p:pic>
              <p:nvPicPr>
                <p:cNvPr id="78" name="Picture 77">
                  <a:extLst>
                    <a:ext uri="{FF2B5EF4-FFF2-40B4-BE49-F238E27FC236}">
                      <a16:creationId xmlns:a16="http://schemas.microsoft.com/office/drawing/2014/main" id="{4E3AFC36-206D-4CAB-981F-64228B9E317A}"/>
                    </a:ext>
                  </a:extLst>
                </p:cNvPr>
                <p:cNvPicPr>
                  <a:picLocks noChangeAspect="1"/>
                </p:cNvPicPr>
                <p:nvPr/>
              </p:nvPicPr>
              <p:blipFill>
                <a:blip r:embed="rId17"/>
                <a:stretch>
                  <a:fillRect/>
                </a:stretch>
              </p:blipFill>
              <p:spPr>
                <a:xfrm>
                  <a:off x="614584" y="4663740"/>
                  <a:ext cx="368524" cy="368524"/>
                </a:xfrm>
                <a:prstGeom prst="rect">
                  <a:avLst/>
                </a:prstGeom>
              </p:spPr>
            </p:pic>
            <p:sp>
              <p:nvSpPr>
                <p:cNvPr id="80" name="Database_EFC7">
                  <a:extLst>
                    <a:ext uri="{FF2B5EF4-FFF2-40B4-BE49-F238E27FC236}">
                      <a16:creationId xmlns:a16="http://schemas.microsoft.com/office/drawing/2014/main" id="{9A5D3E0A-ADE1-43F4-BF72-D9338DD99B6A}"/>
                    </a:ext>
                  </a:extLst>
                </p:cNvPr>
                <p:cNvSpPr>
                  <a:spLocks noChangeAspect="1" noEditPoints="1"/>
                </p:cNvSpPr>
                <p:nvPr/>
              </p:nvSpPr>
              <p:spPr bwMode="auto">
                <a:xfrm>
                  <a:off x="973629" y="4730780"/>
                  <a:ext cx="172931" cy="2271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54" tIns="43928" rIns="87854" bIns="43928" numCol="1" anchor="t" anchorCtr="0" compatLnSpc="1">
                  <a:prstTxWarp prst="textNoShape">
                    <a:avLst/>
                  </a:prstTxWarp>
                </a:bodyPr>
                <a:lstStyle/>
                <a:p>
                  <a:pPr marL="0" marR="0" lvl="0" indent="0" algn="l" defTabSz="8960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7214252A-6E98-4FFF-9B83-27E37774839C}"/>
                  </a:ext>
                </a:extLst>
              </p:cNvPr>
              <p:cNvSpPr/>
              <p:nvPr/>
            </p:nvSpPr>
            <p:spPr>
              <a:xfrm>
                <a:off x="1313183" y="5886954"/>
                <a:ext cx="1371600" cy="166223"/>
              </a:xfrm>
              <a:prstGeom prst="rect">
                <a:avLst/>
              </a:prstGeom>
              <a:noFill/>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Compromised user</a:t>
                </a:r>
              </a:p>
            </p:txBody>
          </p:sp>
          <p:sp>
            <p:nvSpPr>
              <p:cNvPr id="159" name="Rectangle 158">
                <a:extLst>
                  <a:ext uri="{FF2B5EF4-FFF2-40B4-BE49-F238E27FC236}">
                    <a16:creationId xmlns:a16="http://schemas.microsoft.com/office/drawing/2014/main" id="{1C026600-091E-4708-9BBF-20ABEB371572}"/>
                  </a:ext>
                </a:extLst>
              </p:cNvPr>
              <p:cNvSpPr/>
              <p:nvPr/>
            </p:nvSpPr>
            <p:spPr>
              <a:xfrm>
                <a:off x="1313183" y="52650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Exposed credentials </a:t>
                </a:r>
              </a:p>
            </p:txBody>
          </p:sp>
          <p:pic>
            <p:nvPicPr>
              <p:cNvPr id="160" name="Picture 159">
                <a:extLst>
                  <a:ext uri="{FF2B5EF4-FFF2-40B4-BE49-F238E27FC236}">
                    <a16:creationId xmlns:a16="http://schemas.microsoft.com/office/drawing/2014/main" id="{A53A457B-5376-4C69-88EC-A0404ACEF676}"/>
                  </a:ext>
                </a:extLst>
              </p:cNvPr>
              <p:cNvPicPr>
                <a:picLocks noChangeAspect="1"/>
              </p:cNvPicPr>
              <p:nvPr/>
            </p:nvPicPr>
            <p:blipFill>
              <a:blip r:embed="rId7"/>
              <a:stretch>
                <a:fillRect/>
              </a:stretch>
            </p:blipFill>
            <p:spPr>
              <a:xfrm>
                <a:off x="589908" y="5137502"/>
                <a:ext cx="417877" cy="417875"/>
              </a:xfrm>
              <a:prstGeom prst="rect">
                <a:avLst/>
              </a:prstGeom>
            </p:spPr>
          </p:pic>
          <p:pic>
            <p:nvPicPr>
              <p:cNvPr id="9" name="Graphic 8" descr="User">
                <a:extLst>
                  <a:ext uri="{FF2B5EF4-FFF2-40B4-BE49-F238E27FC236}">
                    <a16:creationId xmlns:a16="http://schemas.microsoft.com/office/drawing/2014/main" id="{D0AB14B7-C981-4C67-9219-32FC4C52BF76}"/>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14584" y="5784060"/>
                <a:ext cx="368524" cy="368524"/>
              </a:xfrm>
              <a:prstGeom prst="rect">
                <a:avLst/>
              </a:prstGeom>
            </p:spPr>
          </p:pic>
        </p:grpSp>
      </p:grpSp>
      <p:grpSp>
        <p:nvGrpSpPr>
          <p:cNvPr id="11" name="Group 10">
            <a:extLst>
              <a:ext uri="{FF2B5EF4-FFF2-40B4-BE49-F238E27FC236}">
                <a16:creationId xmlns:a16="http://schemas.microsoft.com/office/drawing/2014/main" id="{4DB9C69B-DDA4-49F0-85C7-C9F1FB29EE15}"/>
              </a:ext>
            </a:extLst>
          </p:cNvPr>
          <p:cNvGrpSpPr/>
          <p:nvPr/>
        </p:nvGrpSpPr>
        <p:grpSpPr>
          <a:xfrm>
            <a:off x="5941639" y="1824619"/>
            <a:ext cx="3054263" cy="3809296"/>
            <a:chOff x="6016583" y="1860710"/>
            <a:chExt cx="3115507" cy="3885680"/>
          </a:xfrm>
        </p:grpSpPr>
        <p:sp>
          <p:nvSpPr>
            <p:cNvPr id="12" name="Rectangle 11">
              <a:extLst>
                <a:ext uri="{FF2B5EF4-FFF2-40B4-BE49-F238E27FC236}">
                  <a16:creationId xmlns:a16="http://schemas.microsoft.com/office/drawing/2014/main" id="{80A9537C-8321-4A56-9663-52D64012F3FA}"/>
                </a:ext>
              </a:extLst>
            </p:cNvPr>
            <p:cNvSpPr/>
            <p:nvPr/>
          </p:nvSpPr>
          <p:spPr bwMode="auto">
            <a:xfrm>
              <a:off x="6016583" y="1860710"/>
              <a:ext cx="2363580"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Lateral movements</a:t>
              </a:r>
            </a:p>
          </p:txBody>
        </p:sp>
        <p:cxnSp>
          <p:nvCxnSpPr>
            <p:cNvPr id="168" name="Straight Arrow Connector 167">
              <a:extLst>
                <a:ext uri="{FF2B5EF4-FFF2-40B4-BE49-F238E27FC236}">
                  <a16:creationId xmlns:a16="http://schemas.microsoft.com/office/drawing/2014/main" id="{E0E0B094-ED51-48EF-8B93-B7FA7C8685DC}"/>
                </a:ext>
              </a:extLst>
            </p:cNvPr>
            <p:cNvCxnSpPr>
              <a:cxnSpLocks/>
            </p:cNvCxnSpPr>
            <p:nvPr/>
          </p:nvCxnSpPr>
          <p:spPr>
            <a:xfrm>
              <a:off x="6016583" y="2351196"/>
              <a:ext cx="3115507"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456E38B8-5D50-4214-898B-153DB299433D}"/>
                </a:ext>
              </a:extLst>
            </p:cNvPr>
            <p:cNvGrpSpPr/>
            <p:nvPr/>
          </p:nvGrpSpPr>
          <p:grpSpPr>
            <a:xfrm>
              <a:off x="6016583" y="2596657"/>
              <a:ext cx="3115507" cy="3149733"/>
              <a:chOff x="5898282" y="2545974"/>
              <a:chExt cx="3054696" cy="3088254"/>
            </a:xfrm>
          </p:grpSpPr>
          <p:pic>
            <p:nvPicPr>
              <p:cNvPr id="34" name="Picture 33">
                <a:extLst>
                  <a:ext uri="{FF2B5EF4-FFF2-40B4-BE49-F238E27FC236}">
                    <a16:creationId xmlns:a16="http://schemas.microsoft.com/office/drawing/2014/main" id="{234725E5-1492-45DC-B482-6E59158C41B6}"/>
                  </a:ext>
                </a:extLst>
              </p:cNvPr>
              <p:cNvPicPr>
                <a:picLocks noChangeAspect="1"/>
              </p:cNvPicPr>
              <p:nvPr/>
            </p:nvPicPr>
            <p:blipFill>
              <a:blip r:embed="rId17"/>
              <a:stretch>
                <a:fillRect/>
              </a:stretch>
            </p:blipFill>
            <p:spPr>
              <a:xfrm>
                <a:off x="5898282" y="2545974"/>
                <a:ext cx="389080" cy="389080"/>
              </a:xfrm>
              <a:prstGeom prst="rect">
                <a:avLst/>
              </a:prstGeom>
            </p:spPr>
          </p:pic>
          <p:grpSp>
            <p:nvGrpSpPr>
              <p:cNvPr id="46" name="Group 45">
                <a:extLst>
                  <a:ext uri="{FF2B5EF4-FFF2-40B4-BE49-F238E27FC236}">
                    <a16:creationId xmlns:a16="http://schemas.microsoft.com/office/drawing/2014/main" id="{97B4EC62-582A-46C5-ADD9-3C51EDCD4D90}"/>
                  </a:ext>
                </a:extLst>
              </p:cNvPr>
              <p:cNvGrpSpPr/>
              <p:nvPr/>
            </p:nvGrpSpPr>
            <p:grpSpPr>
              <a:xfrm>
                <a:off x="6364632" y="2740514"/>
                <a:ext cx="491232" cy="2661165"/>
                <a:chOff x="6469732" y="2740514"/>
                <a:chExt cx="491232" cy="2661165"/>
              </a:xfrm>
            </p:grpSpPr>
            <p:cxnSp>
              <p:nvCxnSpPr>
                <p:cNvPr id="151" name="Straight Arrow Connector 150">
                  <a:extLst>
                    <a:ext uri="{FF2B5EF4-FFF2-40B4-BE49-F238E27FC236}">
                      <a16:creationId xmlns:a16="http://schemas.microsoft.com/office/drawing/2014/main" id="{DD34B73C-563E-431D-94D0-98928A6AD51B}"/>
                    </a:ext>
                  </a:extLst>
                </p:cNvPr>
                <p:cNvCxnSpPr>
                  <a:cxnSpLocks/>
                </p:cNvCxnSpPr>
                <p:nvPr/>
              </p:nvCxnSpPr>
              <p:spPr>
                <a:xfrm>
                  <a:off x="6469732" y="2740514"/>
                  <a:ext cx="470545"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DC86494-5C2C-4A26-B9AA-1B225B6EE22A}"/>
                    </a:ext>
                  </a:extLst>
                </p:cNvPr>
                <p:cNvCxnSpPr>
                  <a:cxnSpLocks/>
                </p:cNvCxnSpPr>
                <p:nvPr/>
              </p:nvCxnSpPr>
              <p:spPr>
                <a:xfrm>
                  <a:off x="6660698" y="4044139"/>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2154513-574E-4171-91DA-ADDB445D3FBD}"/>
                    </a:ext>
                  </a:extLst>
                </p:cNvPr>
                <p:cNvCxnSpPr>
                  <a:cxnSpLocks/>
                </p:cNvCxnSpPr>
                <p:nvPr/>
              </p:nvCxnSpPr>
              <p:spPr>
                <a:xfrm>
                  <a:off x="6660698" y="3346637"/>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8AAC84AC-5678-4957-B5D7-E36515E75F2B}"/>
                    </a:ext>
                  </a:extLst>
                </p:cNvPr>
                <p:cNvCxnSpPr>
                  <a:cxnSpLocks/>
                </p:cNvCxnSpPr>
                <p:nvPr/>
              </p:nvCxnSpPr>
              <p:spPr>
                <a:xfrm>
                  <a:off x="6660697" y="2740514"/>
                  <a:ext cx="0" cy="2661165"/>
                </a:xfrm>
                <a:prstGeom prst="line">
                  <a:avLst/>
                </a:prstGeom>
                <a:ln w="19050">
                  <a:solidFill>
                    <a:srgbClr val="2F2F2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D23D8BE-3F82-4CF8-A8CF-CDED7E434CE6}"/>
                    </a:ext>
                  </a:extLst>
                </p:cNvPr>
                <p:cNvCxnSpPr>
                  <a:cxnSpLocks/>
                </p:cNvCxnSpPr>
                <p:nvPr/>
              </p:nvCxnSpPr>
              <p:spPr>
                <a:xfrm>
                  <a:off x="6681386" y="5401679"/>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18B68DF-5468-466A-A1CB-C932F412848C}"/>
                    </a:ext>
                  </a:extLst>
                </p:cNvPr>
                <p:cNvCxnSpPr>
                  <a:cxnSpLocks/>
                </p:cNvCxnSpPr>
                <p:nvPr/>
              </p:nvCxnSpPr>
              <p:spPr>
                <a:xfrm>
                  <a:off x="6681386" y="4744367"/>
                  <a:ext cx="279578"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1F72D4-43BD-4DA3-9287-85643F13C254}"/>
                  </a:ext>
                </a:extLst>
              </p:cNvPr>
              <p:cNvGrpSpPr/>
              <p:nvPr/>
            </p:nvGrpSpPr>
            <p:grpSpPr>
              <a:xfrm>
                <a:off x="6985595" y="2564525"/>
                <a:ext cx="1967383" cy="3069703"/>
                <a:chOff x="6271643" y="2564525"/>
                <a:chExt cx="1967383" cy="3069703"/>
              </a:xfrm>
            </p:grpSpPr>
            <p:pic>
              <p:nvPicPr>
                <p:cNvPr id="144" name="Graphic 143">
                  <a:extLst>
                    <a:ext uri="{FF2B5EF4-FFF2-40B4-BE49-F238E27FC236}">
                      <a16:creationId xmlns:a16="http://schemas.microsoft.com/office/drawing/2014/main" id="{69006EEF-7D21-45C0-8CD8-3A36D9AE5C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9822" y="2564525"/>
                  <a:ext cx="381518" cy="351980"/>
                </a:xfrm>
                <a:prstGeom prst="rect">
                  <a:avLst/>
                </a:prstGeom>
              </p:spPr>
            </p:pic>
            <p:pic>
              <p:nvPicPr>
                <p:cNvPr id="145" name="Graphic 144">
                  <a:extLst>
                    <a:ext uri="{FF2B5EF4-FFF2-40B4-BE49-F238E27FC236}">
                      <a16:creationId xmlns:a16="http://schemas.microsoft.com/office/drawing/2014/main" id="{329F5804-06C3-49EF-9E61-69293BCAA4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7652" y="3153708"/>
                  <a:ext cx="385858" cy="385858"/>
                </a:xfrm>
                <a:prstGeom prst="rect">
                  <a:avLst/>
                </a:prstGeom>
              </p:spPr>
            </p:pic>
            <p:pic>
              <p:nvPicPr>
                <p:cNvPr id="146" name="Picture 145">
                  <a:extLst>
                    <a:ext uri="{FF2B5EF4-FFF2-40B4-BE49-F238E27FC236}">
                      <a16:creationId xmlns:a16="http://schemas.microsoft.com/office/drawing/2014/main" id="{98765917-2C99-412E-8D9E-268DA30E617E}"/>
                    </a:ext>
                  </a:extLst>
                </p:cNvPr>
                <p:cNvPicPr>
                  <a:picLocks noChangeAspect="1"/>
                </p:cNvPicPr>
                <p:nvPr/>
              </p:nvPicPr>
              <p:blipFill>
                <a:blip r:embed="rId7"/>
                <a:stretch>
                  <a:fillRect/>
                </a:stretch>
              </p:blipFill>
              <p:spPr>
                <a:xfrm>
                  <a:off x="6271643" y="3835202"/>
                  <a:ext cx="417877" cy="417875"/>
                </a:xfrm>
                <a:prstGeom prst="rect">
                  <a:avLst/>
                </a:prstGeom>
              </p:spPr>
            </p:pic>
            <p:pic>
              <p:nvPicPr>
                <p:cNvPr id="147" name="Graphic 146">
                  <a:extLst>
                    <a:ext uri="{FF2B5EF4-FFF2-40B4-BE49-F238E27FC236}">
                      <a16:creationId xmlns:a16="http://schemas.microsoft.com/office/drawing/2014/main" id="{71578A8A-E0D1-47FB-9871-AAE0E45ECA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3360" y="5169130"/>
                  <a:ext cx="414443" cy="465098"/>
                </a:xfrm>
                <a:prstGeom prst="rect">
                  <a:avLst/>
                </a:prstGeom>
              </p:spPr>
            </p:pic>
            <p:pic>
              <p:nvPicPr>
                <p:cNvPr id="148" name="Graphic 147">
                  <a:extLst>
                    <a:ext uri="{FF2B5EF4-FFF2-40B4-BE49-F238E27FC236}">
                      <a16:creationId xmlns:a16="http://schemas.microsoft.com/office/drawing/2014/main" id="{2DF000E4-B231-4F3F-BBDE-2BB1E9E757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76506" y="4540293"/>
                  <a:ext cx="408150" cy="408148"/>
                </a:xfrm>
                <a:prstGeom prst="rect">
                  <a:avLst/>
                </a:prstGeom>
              </p:spPr>
            </p:pic>
            <p:sp>
              <p:nvSpPr>
                <p:cNvPr id="149" name="Rectangle 148">
                  <a:extLst>
                    <a:ext uri="{FF2B5EF4-FFF2-40B4-BE49-F238E27FC236}">
                      <a16:creationId xmlns:a16="http://schemas.microsoft.com/office/drawing/2014/main" id="{37217CDD-8004-453F-9309-054A07E922C0}"/>
                    </a:ext>
                  </a:extLst>
                </p:cNvPr>
                <p:cNvSpPr/>
                <p:nvPr/>
              </p:nvSpPr>
              <p:spPr>
                <a:xfrm>
                  <a:off x="6867425" y="2659146"/>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Virtual machines </a:t>
                  </a:r>
                </a:p>
              </p:txBody>
            </p:sp>
            <p:sp>
              <p:nvSpPr>
                <p:cNvPr id="150" name="Rectangle 149">
                  <a:extLst>
                    <a:ext uri="{FF2B5EF4-FFF2-40B4-BE49-F238E27FC236}">
                      <a16:creationId xmlns:a16="http://schemas.microsoft.com/office/drawing/2014/main" id="{82D7BF15-2C38-4FD8-9198-B9FB8963B528}"/>
                    </a:ext>
                  </a:extLst>
                </p:cNvPr>
                <p:cNvSpPr/>
                <p:nvPr/>
              </p:nvSpPr>
              <p:spPr bwMode="auto">
                <a:xfrm>
                  <a:off x="6867425" y="3273688"/>
                  <a:ext cx="1371600" cy="166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Apps</a:t>
                  </a:r>
                </a:p>
              </p:txBody>
            </p:sp>
            <p:sp>
              <p:nvSpPr>
                <p:cNvPr id="152" name="Rectangle 151">
                  <a:extLst>
                    <a:ext uri="{FF2B5EF4-FFF2-40B4-BE49-F238E27FC236}">
                      <a16:creationId xmlns:a16="http://schemas.microsoft.com/office/drawing/2014/main" id="{4DF9073E-29A7-4009-AC98-57DF9CC538A8}"/>
                    </a:ext>
                  </a:extLst>
                </p:cNvPr>
                <p:cNvSpPr/>
                <p:nvPr/>
              </p:nvSpPr>
              <p:spPr>
                <a:xfrm>
                  <a:off x="6867426" y="39627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Credentials </a:t>
                  </a:r>
                </a:p>
              </p:txBody>
            </p:sp>
            <p:sp>
              <p:nvSpPr>
                <p:cNvPr id="153" name="Rectangle 152">
                  <a:extLst>
                    <a:ext uri="{FF2B5EF4-FFF2-40B4-BE49-F238E27FC236}">
                      <a16:creationId xmlns:a16="http://schemas.microsoft.com/office/drawing/2014/main" id="{A2A5CA6A-3868-41DD-BF00-021EC84AD95A}"/>
                    </a:ext>
                  </a:extLst>
                </p:cNvPr>
                <p:cNvSpPr/>
                <p:nvPr/>
              </p:nvSpPr>
              <p:spPr>
                <a:xfrm>
                  <a:off x="6867425" y="5265071"/>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IoT devices</a:t>
                  </a:r>
                </a:p>
              </p:txBody>
            </p:sp>
            <p:sp>
              <p:nvSpPr>
                <p:cNvPr id="154" name="Rectangle 153">
                  <a:extLst>
                    <a:ext uri="{FF2B5EF4-FFF2-40B4-BE49-F238E27FC236}">
                      <a16:creationId xmlns:a16="http://schemas.microsoft.com/office/drawing/2014/main" id="{C87EAFE1-5E8C-4F92-AFD7-1DB52F7A7B7E}"/>
                    </a:ext>
                  </a:extLst>
                </p:cNvPr>
                <p:cNvSpPr/>
                <p:nvPr/>
              </p:nvSpPr>
              <p:spPr>
                <a:xfrm>
                  <a:off x="6867424" y="4643187"/>
                  <a:ext cx="1371600" cy="166223"/>
                </a:xfrm>
                <a:prstGeom prst="rect">
                  <a:avLst/>
                </a:prstGeom>
              </p:spPr>
              <p:txBody>
                <a:bodyPr vert="horz" wrap="square" lIns="0" tIns="0" rIns="0" bIns="0" anchor="t" anchorCtr="0">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stores</a:t>
                  </a:r>
                </a:p>
              </p:txBody>
            </p:sp>
          </p:grpSp>
        </p:grpSp>
      </p:grpSp>
      <p:grpSp>
        <p:nvGrpSpPr>
          <p:cNvPr id="88" name="Group 87">
            <a:extLst>
              <a:ext uri="{FF2B5EF4-FFF2-40B4-BE49-F238E27FC236}">
                <a16:creationId xmlns:a16="http://schemas.microsoft.com/office/drawing/2014/main" id="{EEFDBFAC-33D2-4173-87AE-8B6E913D7D17}"/>
              </a:ext>
            </a:extLst>
          </p:cNvPr>
          <p:cNvGrpSpPr/>
          <p:nvPr/>
        </p:nvGrpSpPr>
        <p:grpSpPr>
          <a:xfrm>
            <a:off x="0" y="6494753"/>
            <a:ext cx="12192000" cy="472960"/>
            <a:chOff x="0" y="6494753"/>
            <a:chExt cx="12192000" cy="472960"/>
          </a:xfrm>
        </p:grpSpPr>
        <p:sp>
          <p:nvSpPr>
            <p:cNvPr id="89" name="Rectangle 88">
              <a:extLst>
                <a:ext uri="{FF2B5EF4-FFF2-40B4-BE49-F238E27FC236}">
                  <a16:creationId xmlns:a16="http://schemas.microsoft.com/office/drawing/2014/main" id="{F31E4419-5A9A-4289-87DE-0F1B9EEBC2C9}"/>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52B3BB1D-5799-4083-88E2-2466885AF2D8}"/>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849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ight Bracket 192">
            <a:extLst>
              <a:ext uri="{FF2B5EF4-FFF2-40B4-BE49-F238E27FC236}">
                <a16:creationId xmlns:a16="http://schemas.microsoft.com/office/drawing/2014/main" id="{1FDE552D-8AAB-426B-956A-DB5655E0135F}"/>
              </a:ext>
            </a:extLst>
          </p:cNvPr>
          <p:cNvSpPr/>
          <p:nvPr/>
        </p:nvSpPr>
        <p:spPr>
          <a:xfrm rot="5400000">
            <a:off x="5796218" y="-2329"/>
            <a:ext cx="599564" cy="10656770"/>
          </a:xfrm>
          <a:prstGeom prst="rightBracket">
            <a:avLst>
              <a:gd name="adj" fmla="val 0"/>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E065D60D-A962-4511-9FDE-38BDEC7CBE81}"/>
              </a:ext>
            </a:extLst>
          </p:cNvPr>
          <p:cNvGrpSpPr/>
          <p:nvPr/>
        </p:nvGrpSpPr>
        <p:grpSpPr>
          <a:xfrm>
            <a:off x="5641858" y="5171696"/>
            <a:ext cx="908285" cy="908285"/>
            <a:chOff x="5754988" y="5274903"/>
            <a:chExt cx="926498" cy="926498"/>
          </a:xfrm>
        </p:grpSpPr>
        <p:sp>
          <p:nvSpPr>
            <p:cNvPr id="7" name="Oval 6">
              <a:extLst>
                <a:ext uri="{FF2B5EF4-FFF2-40B4-BE49-F238E27FC236}">
                  <a16:creationId xmlns:a16="http://schemas.microsoft.com/office/drawing/2014/main" id="{68467F34-C1C9-449D-903C-6DBEF546F255}"/>
                </a:ext>
              </a:extLst>
            </p:cNvPr>
            <p:cNvSpPr/>
            <p:nvPr/>
          </p:nvSpPr>
          <p:spPr bwMode="auto">
            <a:xfrm>
              <a:off x="5754988" y="5274903"/>
              <a:ext cx="926498" cy="9264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0AED5CAC-A540-40A0-A424-A7D71A006E8B}"/>
                </a:ext>
              </a:extLst>
            </p:cNvPr>
            <p:cNvPicPr>
              <a:picLocks noChangeAspect="1"/>
            </p:cNvPicPr>
            <p:nvPr/>
          </p:nvPicPr>
          <p:blipFill>
            <a:blip r:embed="rId3"/>
            <a:stretch>
              <a:fillRect/>
            </a:stretch>
          </p:blipFill>
          <p:spPr>
            <a:xfrm>
              <a:off x="5882694" y="5285002"/>
              <a:ext cx="671087" cy="630067"/>
            </a:xfrm>
            <a:prstGeom prst="rect">
              <a:avLst/>
            </a:prstGeom>
            <a:solidFill>
              <a:schemeClr val="bg1"/>
            </a:solidFill>
          </p:spPr>
        </p:pic>
      </p:grpSp>
      <p:sp>
        <p:nvSpPr>
          <p:cNvPr id="55" name="Rectangle 54">
            <a:extLst>
              <a:ext uri="{FF2B5EF4-FFF2-40B4-BE49-F238E27FC236}">
                <a16:creationId xmlns:a16="http://schemas.microsoft.com/office/drawing/2014/main" id="{A6F2C74B-BF1D-42E3-856C-78A83D5041B3}"/>
              </a:ext>
            </a:extLst>
          </p:cNvPr>
          <p:cNvSpPr/>
          <p:nvPr/>
        </p:nvSpPr>
        <p:spPr bwMode="auto">
          <a:xfrm>
            <a:off x="748275" y="2025689"/>
            <a:ext cx="5211341" cy="2925665"/>
          </a:xfrm>
          <a:prstGeom prst="rect">
            <a:avLst/>
          </a:prstGeom>
          <a:solidFill>
            <a:schemeClr val="bg2"/>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548562" rIns="182854" bIns="14628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bold" panose="020B0802040204020203" pitchFamily="34" charset="0"/>
              </a:rPr>
              <a:t>Strengthen security posture</a:t>
            </a:r>
          </a:p>
        </p:txBody>
      </p:sp>
      <p:sp>
        <p:nvSpPr>
          <p:cNvPr id="196" name="TextBox 195">
            <a:extLst>
              <a:ext uri="{FF2B5EF4-FFF2-40B4-BE49-F238E27FC236}">
                <a16:creationId xmlns:a16="http://schemas.microsoft.com/office/drawing/2014/main" id="{2416516F-CCC7-4CD3-9204-F33334F9D592}"/>
              </a:ext>
            </a:extLst>
          </p:cNvPr>
          <p:cNvSpPr txBox="1"/>
          <p:nvPr/>
        </p:nvSpPr>
        <p:spPr>
          <a:xfrm>
            <a:off x="4577758" y="5950369"/>
            <a:ext cx="3036485" cy="271554"/>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Segoe UI bold" panose="020B0802040204020203" pitchFamily="34" charset="0"/>
              </a:rPr>
              <a:t>Get secure faster</a:t>
            </a:r>
          </a:p>
        </p:txBody>
      </p:sp>
      <p:sp>
        <p:nvSpPr>
          <p:cNvPr id="16" name="Title 15">
            <a:extLst>
              <a:ext uri="{FF2B5EF4-FFF2-40B4-BE49-F238E27FC236}">
                <a16:creationId xmlns:a16="http://schemas.microsoft.com/office/drawing/2014/main" id="{8B5924C3-3F31-4365-ABD5-19A1EBBE4A45}"/>
              </a:ext>
            </a:extLst>
          </p:cNvPr>
          <p:cNvSpPr>
            <a:spLocks noGrp="1"/>
          </p:cNvSpPr>
          <p:nvPr>
            <p:ph type="title"/>
          </p:nvPr>
        </p:nvSpPr>
        <p:spPr>
          <a:xfrm>
            <a:off x="455995" y="621448"/>
            <a:ext cx="10652203" cy="414344"/>
          </a:xfrm>
        </p:spPr>
        <p:txBody>
          <a:bodyPr/>
          <a:lstStyle/>
          <a:p>
            <a:pPr algn="ctr"/>
            <a:r>
              <a:rPr lang="en-US" sz="4000" dirty="0"/>
              <a:t>Azure Security Center   </a:t>
            </a:r>
          </a:p>
        </p:txBody>
      </p:sp>
      <p:sp>
        <p:nvSpPr>
          <p:cNvPr id="48" name="Rectangle 47">
            <a:extLst>
              <a:ext uri="{FF2B5EF4-FFF2-40B4-BE49-F238E27FC236}">
                <a16:creationId xmlns:a16="http://schemas.microsoft.com/office/drawing/2014/main" id="{86C4408D-821B-4D93-A545-0CBB8B1EA57F}"/>
              </a:ext>
            </a:extLst>
          </p:cNvPr>
          <p:cNvSpPr/>
          <p:nvPr/>
        </p:nvSpPr>
        <p:spPr bwMode="auto">
          <a:xfrm>
            <a:off x="1114091" y="3461257"/>
            <a:ext cx="4479707" cy="978270"/>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30" tIns="89630" rIns="8963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Cloud security posture management</a:t>
            </a:r>
          </a:p>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Secure Score  |  Policies and compliance</a:t>
            </a:r>
          </a:p>
        </p:txBody>
      </p:sp>
      <p:pic>
        <p:nvPicPr>
          <p:cNvPr id="9" name="Graphic 8">
            <a:extLst>
              <a:ext uri="{FF2B5EF4-FFF2-40B4-BE49-F238E27FC236}">
                <a16:creationId xmlns:a16="http://schemas.microsoft.com/office/drawing/2014/main" id="{52F644FF-1883-4A6E-9B22-FFEAB943A3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4093" y="2399300"/>
            <a:ext cx="699946" cy="699946"/>
          </a:xfrm>
          <a:prstGeom prst="rect">
            <a:avLst/>
          </a:prstGeom>
        </p:spPr>
      </p:pic>
      <p:pic>
        <p:nvPicPr>
          <p:cNvPr id="2" name="Graphic 1">
            <a:extLst>
              <a:ext uri="{FF2B5EF4-FFF2-40B4-BE49-F238E27FC236}">
                <a16:creationId xmlns:a16="http://schemas.microsoft.com/office/drawing/2014/main" id="{101EB4AD-C01D-4B21-852C-1762AB6C01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49722" y="402808"/>
            <a:ext cx="751955" cy="751955"/>
          </a:xfrm>
          <a:prstGeom prst="rect">
            <a:avLst/>
          </a:prstGeom>
        </p:spPr>
      </p:pic>
      <p:sp>
        <p:nvSpPr>
          <p:cNvPr id="201" name="Rectangle 200">
            <a:extLst>
              <a:ext uri="{FF2B5EF4-FFF2-40B4-BE49-F238E27FC236}">
                <a16:creationId xmlns:a16="http://schemas.microsoft.com/office/drawing/2014/main" id="{AC8C810D-5DED-4EA2-A92C-FC6637384755}"/>
              </a:ext>
            </a:extLst>
          </p:cNvPr>
          <p:cNvSpPr/>
          <p:nvPr/>
        </p:nvSpPr>
        <p:spPr bwMode="auto">
          <a:xfrm>
            <a:off x="6232386" y="2025689"/>
            <a:ext cx="5211341" cy="2925665"/>
          </a:xfrm>
          <a:prstGeom prst="rect">
            <a:avLst/>
          </a:prstGeom>
          <a:solidFill>
            <a:schemeClr val="bg2"/>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548562" rIns="182854" bIns="14628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Protect against threats</a:t>
            </a:r>
          </a:p>
        </p:txBody>
      </p:sp>
      <p:grpSp>
        <p:nvGrpSpPr>
          <p:cNvPr id="3" name="Group 2">
            <a:extLst>
              <a:ext uri="{FF2B5EF4-FFF2-40B4-BE49-F238E27FC236}">
                <a16:creationId xmlns:a16="http://schemas.microsoft.com/office/drawing/2014/main" id="{24A97746-C287-46DC-8972-080F4A221AE7}"/>
              </a:ext>
            </a:extLst>
          </p:cNvPr>
          <p:cNvGrpSpPr/>
          <p:nvPr/>
        </p:nvGrpSpPr>
        <p:grpSpPr>
          <a:xfrm>
            <a:off x="6598093" y="3461258"/>
            <a:ext cx="4479924" cy="978270"/>
            <a:chOff x="6501501" y="3461262"/>
            <a:chExt cx="4683889" cy="978408"/>
          </a:xfrm>
          <a:solidFill>
            <a:schemeClr val="bg1">
              <a:lumMod val="85000"/>
            </a:schemeClr>
          </a:solidFill>
        </p:grpSpPr>
        <p:sp>
          <p:nvSpPr>
            <p:cNvPr id="207" name="Rectangle 206">
              <a:extLst>
                <a:ext uri="{FF2B5EF4-FFF2-40B4-BE49-F238E27FC236}">
                  <a16:creationId xmlns:a16="http://schemas.microsoft.com/office/drawing/2014/main" id="{A54C023A-710B-42D6-A7F7-3FC3E1CB194D}"/>
                </a:ext>
              </a:extLst>
            </p:cNvPr>
            <p:cNvSpPr/>
            <p:nvPr/>
          </p:nvSpPr>
          <p:spPr bwMode="auto">
            <a:xfrm>
              <a:off x="6501501"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For </a:t>
              </a:r>
              <a:b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servers</a:t>
              </a:r>
            </a:p>
          </p:txBody>
        </p:sp>
        <p:sp>
          <p:nvSpPr>
            <p:cNvPr id="208" name="Rectangle 207">
              <a:extLst>
                <a:ext uri="{FF2B5EF4-FFF2-40B4-BE49-F238E27FC236}">
                  <a16:creationId xmlns:a16="http://schemas.microsoft.com/office/drawing/2014/main" id="{BC8D0F2E-CC71-491F-A2FA-2111D6759E9C}"/>
                </a:ext>
              </a:extLst>
            </p:cNvPr>
            <p:cNvSpPr/>
            <p:nvPr/>
          </p:nvSpPr>
          <p:spPr bwMode="auto">
            <a:xfrm>
              <a:off x="8098973"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For cloud native workloads</a:t>
              </a:r>
            </a:p>
          </p:txBody>
        </p:sp>
        <p:sp>
          <p:nvSpPr>
            <p:cNvPr id="209" name="Rectangle 208">
              <a:extLst>
                <a:ext uri="{FF2B5EF4-FFF2-40B4-BE49-F238E27FC236}">
                  <a16:creationId xmlns:a16="http://schemas.microsoft.com/office/drawing/2014/main" id="{3D92DD72-9CD2-4C73-9201-1579A6BCA58C}"/>
                </a:ext>
              </a:extLst>
            </p:cNvPr>
            <p:cNvSpPr/>
            <p:nvPr/>
          </p:nvSpPr>
          <p:spPr bwMode="auto">
            <a:xfrm>
              <a:off x="9696445" y="3461262"/>
              <a:ext cx="1488945" cy="97840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For </a:t>
              </a:r>
              <a:b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databases </a:t>
              </a:r>
              <a:b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372"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and storage</a:t>
              </a:r>
            </a:p>
          </p:txBody>
        </p:sp>
      </p:grpSp>
      <p:grpSp>
        <p:nvGrpSpPr>
          <p:cNvPr id="27" name="Group 26">
            <a:extLst>
              <a:ext uri="{FF2B5EF4-FFF2-40B4-BE49-F238E27FC236}">
                <a16:creationId xmlns:a16="http://schemas.microsoft.com/office/drawing/2014/main" id="{97F149F9-10A4-40A5-A364-0C4F26189E71}"/>
              </a:ext>
            </a:extLst>
          </p:cNvPr>
          <p:cNvGrpSpPr/>
          <p:nvPr/>
        </p:nvGrpSpPr>
        <p:grpSpPr>
          <a:xfrm>
            <a:off x="6613324" y="2460097"/>
            <a:ext cx="675658" cy="562609"/>
            <a:chOff x="12203856" y="3508556"/>
            <a:chExt cx="584605" cy="495987"/>
          </a:xfrm>
        </p:grpSpPr>
        <p:sp>
          <p:nvSpPr>
            <p:cNvPr id="28" name="Shield_EA18" title="Icon of a shield">
              <a:extLst>
                <a:ext uri="{FF2B5EF4-FFF2-40B4-BE49-F238E27FC236}">
                  <a16:creationId xmlns:a16="http://schemas.microsoft.com/office/drawing/2014/main" id="{87227FF2-2FD0-4776-B3D4-3A0F79122DE6}"/>
                </a:ext>
              </a:extLst>
            </p:cNvPr>
            <p:cNvSpPr>
              <a:spLocks noChangeAspect="1"/>
            </p:cNvSpPr>
            <p:nvPr/>
          </p:nvSpPr>
          <p:spPr bwMode="auto">
            <a:xfrm>
              <a:off x="12203856" y="3508556"/>
              <a:ext cx="465860" cy="49598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tx2"/>
            </a:solidFill>
            <a:ln w="38100" cap="sq">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9" name="Picture 28">
              <a:extLst>
                <a:ext uri="{FF2B5EF4-FFF2-40B4-BE49-F238E27FC236}">
                  <a16:creationId xmlns:a16="http://schemas.microsoft.com/office/drawing/2014/main" id="{92788941-BBFD-4673-9CE6-C5E7CDAB68EA}"/>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5914" y="3711995"/>
              <a:ext cx="292547" cy="292548"/>
            </a:xfrm>
            <a:prstGeom prst="rect">
              <a:avLst/>
            </a:prstGeom>
          </p:spPr>
        </p:pic>
      </p:grpSp>
      <p:grpSp>
        <p:nvGrpSpPr>
          <p:cNvPr id="20" name="Group 19">
            <a:extLst>
              <a:ext uri="{FF2B5EF4-FFF2-40B4-BE49-F238E27FC236}">
                <a16:creationId xmlns:a16="http://schemas.microsoft.com/office/drawing/2014/main" id="{8119A901-3F4B-4F02-A758-CB77E24D1D1D}"/>
              </a:ext>
            </a:extLst>
          </p:cNvPr>
          <p:cNvGrpSpPr/>
          <p:nvPr/>
        </p:nvGrpSpPr>
        <p:grpSpPr>
          <a:xfrm>
            <a:off x="0" y="6494753"/>
            <a:ext cx="12192000" cy="472960"/>
            <a:chOff x="0" y="6494753"/>
            <a:chExt cx="12192000" cy="472960"/>
          </a:xfrm>
        </p:grpSpPr>
        <p:sp>
          <p:nvSpPr>
            <p:cNvPr id="21" name="Rectangle 20">
              <a:extLst>
                <a:ext uri="{FF2B5EF4-FFF2-40B4-BE49-F238E27FC236}">
                  <a16:creationId xmlns:a16="http://schemas.microsoft.com/office/drawing/2014/main" id="{1552EC88-ADB8-4036-B18D-3911BE3A460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B20CFC81-DF21-4032-8C34-9611DB27FBA4}"/>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03889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628C12-3DB1-4A5C-A32E-983A6CF7E0C1}"/>
              </a:ext>
            </a:extLst>
          </p:cNvPr>
          <p:cNvSpPr>
            <a:spLocks noGrp="1"/>
          </p:cNvSpPr>
          <p:nvPr>
            <p:ph type="title"/>
          </p:nvPr>
        </p:nvSpPr>
        <p:spPr>
          <a:xfrm>
            <a:off x="455995" y="620827"/>
            <a:ext cx="11306469" cy="414344"/>
          </a:xfrm>
        </p:spPr>
        <p:txBody>
          <a:bodyPr/>
          <a:lstStyle/>
          <a:p>
            <a:r>
              <a:rPr lang="en-US" sz="4000" dirty="0"/>
              <a:t>Security posture management with Secure Score</a:t>
            </a:r>
          </a:p>
        </p:txBody>
      </p:sp>
      <p:pic>
        <p:nvPicPr>
          <p:cNvPr id="51" name="Graphic 50">
            <a:extLst>
              <a:ext uri="{FF2B5EF4-FFF2-40B4-BE49-F238E27FC236}">
                <a16:creationId xmlns:a16="http://schemas.microsoft.com/office/drawing/2014/main" id="{81012B01-8954-4954-A680-589016F9F3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09492" y="95251"/>
            <a:ext cx="699946" cy="699946"/>
          </a:xfrm>
          <a:prstGeom prst="rect">
            <a:avLst/>
          </a:prstGeom>
        </p:spPr>
      </p:pic>
      <p:grpSp>
        <p:nvGrpSpPr>
          <p:cNvPr id="8" name="Group 7">
            <a:extLst>
              <a:ext uri="{FF2B5EF4-FFF2-40B4-BE49-F238E27FC236}">
                <a16:creationId xmlns:a16="http://schemas.microsoft.com/office/drawing/2014/main" id="{37A698BB-CF46-4E72-BCD5-3889A2F67E4B}"/>
              </a:ext>
            </a:extLst>
          </p:cNvPr>
          <p:cNvGrpSpPr/>
          <p:nvPr/>
        </p:nvGrpSpPr>
        <p:grpSpPr>
          <a:xfrm>
            <a:off x="6849862" y="2017914"/>
            <a:ext cx="4452975" cy="408188"/>
            <a:chOff x="7582678" y="2017713"/>
            <a:chExt cx="3794449" cy="408246"/>
          </a:xfrm>
        </p:grpSpPr>
        <p:cxnSp>
          <p:nvCxnSpPr>
            <p:cNvPr id="7" name="Straight Connector 6">
              <a:extLst>
                <a:ext uri="{FF2B5EF4-FFF2-40B4-BE49-F238E27FC236}">
                  <a16:creationId xmlns:a16="http://schemas.microsoft.com/office/drawing/2014/main" id="{2947B79C-954C-40ED-BEF9-B5FD177A8DEF}"/>
                </a:ext>
              </a:extLst>
            </p:cNvPr>
            <p:cNvCxnSpPr/>
            <p:nvPr/>
          </p:nvCxnSpPr>
          <p:spPr>
            <a:xfrm>
              <a:off x="7582678"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7F1AFC-7A15-436B-942E-355DAFF50C83}"/>
                </a:ext>
              </a:extLst>
            </p:cNvPr>
            <p:cNvCxnSpPr/>
            <p:nvPr/>
          </p:nvCxnSpPr>
          <p:spPr>
            <a:xfrm>
              <a:off x="8531290"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6CE590-FBFB-41A4-BE44-7951C3808D48}"/>
                </a:ext>
              </a:extLst>
            </p:cNvPr>
            <p:cNvCxnSpPr/>
            <p:nvPr/>
          </p:nvCxnSpPr>
          <p:spPr>
            <a:xfrm>
              <a:off x="9479902"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E0D634C-099F-420E-95FB-43AE1514A0CE}"/>
                </a:ext>
              </a:extLst>
            </p:cNvPr>
            <p:cNvCxnSpPr/>
            <p:nvPr/>
          </p:nvCxnSpPr>
          <p:spPr>
            <a:xfrm>
              <a:off x="10428514"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3149C3-05E3-41EE-A3D9-A794725FDC55}"/>
                </a:ext>
              </a:extLst>
            </p:cNvPr>
            <p:cNvCxnSpPr/>
            <p:nvPr/>
          </p:nvCxnSpPr>
          <p:spPr>
            <a:xfrm>
              <a:off x="11377127"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26B02B-03CC-4691-B519-2E72DE8FF697}"/>
                </a:ext>
              </a:extLst>
            </p:cNvPr>
            <p:cNvCxnSpPr>
              <a:cxnSpLocks/>
            </p:cNvCxnSpPr>
            <p:nvPr/>
          </p:nvCxnSpPr>
          <p:spPr>
            <a:xfrm flipH="1">
              <a:off x="7582678" y="2017713"/>
              <a:ext cx="3794449" cy="0"/>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03F24A8-2E13-48EC-9639-60FB96119ADD}"/>
              </a:ext>
            </a:extLst>
          </p:cNvPr>
          <p:cNvGrpSpPr/>
          <p:nvPr/>
        </p:nvGrpSpPr>
        <p:grpSpPr>
          <a:xfrm>
            <a:off x="6366852" y="2528434"/>
            <a:ext cx="5419240" cy="641358"/>
            <a:chOff x="7171198" y="2528305"/>
            <a:chExt cx="4617819" cy="641449"/>
          </a:xfrm>
        </p:grpSpPr>
        <p:sp>
          <p:nvSpPr>
            <p:cNvPr id="60" name="TextBox 59">
              <a:extLst>
                <a:ext uri="{FF2B5EF4-FFF2-40B4-BE49-F238E27FC236}">
                  <a16:creationId xmlns:a16="http://schemas.microsoft.com/office/drawing/2014/main" id="{4B49D789-3F2D-49B0-A3F4-6FD6AB04364C}"/>
                </a:ext>
              </a:extLst>
            </p:cNvPr>
            <p:cNvSpPr txBox="1"/>
            <p:nvPr/>
          </p:nvSpPr>
          <p:spPr>
            <a:xfrm>
              <a:off x="8119913"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Compute</a:t>
              </a:r>
            </a:p>
          </p:txBody>
        </p:sp>
        <p:sp>
          <p:nvSpPr>
            <p:cNvPr id="61" name="TextBox 60">
              <a:extLst>
                <a:ext uri="{FF2B5EF4-FFF2-40B4-BE49-F238E27FC236}">
                  <a16:creationId xmlns:a16="http://schemas.microsoft.com/office/drawing/2014/main" id="{441EDF4E-661A-4278-9A16-D1BE98A6950D}"/>
                </a:ext>
              </a:extLst>
            </p:cNvPr>
            <p:cNvSpPr txBox="1"/>
            <p:nvPr/>
          </p:nvSpPr>
          <p:spPr>
            <a:xfrm>
              <a:off x="10966057"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App</a:t>
              </a:r>
            </a:p>
          </p:txBody>
        </p:sp>
        <p:sp>
          <p:nvSpPr>
            <p:cNvPr id="62" name="TextBox 61">
              <a:extLst>
                <a:ext uri="{FF2B5EF4-FFF2-40B4-BE49-F238E27FC236}">
                  <a16:creationId xmlns:a16="http://schemas.microsoft.com/office/drawing/2014/main" id="{311B3BC3-76D6-4889-ACD8-BFB4833DD070}"/>
                </a:ext>
              </a:extLst>
            </p:cNvPr>
            <p:cNvSpPr txBox="1"/>
            <p:nvPr/>
          </p:nvSpPr>
          <p:spPr>
            <a:xfrm>
              <a:off x="10017343"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Network</a:t>
              </a:r>
            </a:p>
          </p:txBody>
        </p:sp>
        <p:sp>
          <p:nvSpPr>
            <p:cNvPr id="63" name="TextBox 62">
              <a:extLst>
                <a:ext uri="{FF2B5EF4-FFF2-40B4-BE49-F238E27FC236}">
                  <a16:creationId xmlns:a16="http://schemas.microsoft.com/office/drawing/2014/main" id="{237BCD35-D7AE-4958-BE8B-C8E72EC56388}"/>
                </a:ext>
              </a:extLst>
            </p:cNvPr>
            <p:cNvSpPr txBox="1"/>
            <p:nvPr/>
          </p:nvSpPr>
          <p:spPr>
            <a:xfrm>
              <a:off x="7171198"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Access</a:t>
              </a:r>
            </a:p>
          </p:txBody>
        </p:sp>
        <p:sp>
          <p:nvSpPr>
            <p:cNvPr id="64" name="TextBox 63">
              <a:extLst>
                <a:ext uri="{FF2B5EF4-FFF2-40B4-BE49-F238E27FC236}">
                  <a16:creationId xmlns:a16="http://schemas.microsoft.com/office/drawing/2014/main" id="{CF45DECF-4655-48E4-BE40-6D1A3BABEFE8}"/>
                </a:ext>
              </a:extLst>
            </p:cNvPr>
            <p:cNvSpPr txBox="1"/>
            <p:nvPr/>
          </p:nvSpPr>
          <p:spPr>
            <a:xfrm>
              <a:off x="9068628" y="2528305"/>
              <a:ext cx="822960" cy="641449"/>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Semibold"/>
                  <a:ea typeface="+mn-ea"/>
                  <a:cs typeface="+mn-cs"/>
                </a:rPr>
                <a:t>SQL server</a:t>
              </a:r>
            </a:p>
          </p:txBody>
        </p:sp>
      </p:grpSp>
      <p:grpSp>
        <p:nvGrpSpPr>
          <p:cNvPr id="87" name="Group 86">
            <a:extLst>
              <a:ext uri="{FF2B5EF4-FFF2-40B4-BE49-F238E27FC236}">
                <a16:creationId xmlns:a16="http://schemas.microsoft.com/office/drawing/2014/main" id="{C80EEF90-695C-45EE-8787-E0CB3394EDB6}"/>
              </a:ext>
            </a:extLst>
          </p:cNvPr>
          <p:cNvGrpSpPr/>
          <p:nvPr/>
        </p:nvGrpSpPr>
        <p:grpSpPr>
          <a:xfrm rot="10800000">
            <a:off x="6849862" y="4025705"/>
            <a:ext cx="4452975" cy="408188"/>
            <a:chOff x="7582678" y="2017713"/>
            <a:chExt cx="3794449" cy="408246"/>
          </a:xfrm>
        </p:grpSpPr>
        <p:cxnSp>
          <p:nvCxnSpPr>
            <p:cNvPr id="89" name="Straight Connector 88">
              <a:extLst>
                <a:ext uri="{FF2B5EF4-FFF2-40B4-BE49-F238E27FC236}">
                  <a16:creationId xmlns:a16="http://schemas.microsoft.com/office/drawing/2014/main" id="{419D3FD8-1E59-4515-ABA3-2316B91D502C}"/>
                </a:ext>
              </a:extLst>
            </p:cNvPr>
            <p:cNvCxnSpPr/>
            <p:nvPr/>
          </p:nvCxnSpPr>
          <p:spPr>
            <a:xfrm>
              <a:off x="7582678"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A7D39CB-B083-410B-89F4-AC9AFC04E577}"/>
                </a:ext>
              </a:extLst>
            </p:cNvPr>
            <p:cNvCxnSpPr/>
            <p:nvPr/>
          </p:nvCxnSpPr>
          <p:spPr>
            <a:xfrm>
              <a:off x="8531290"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79A3346-4D67-4AB5-9A58-AC1CE7BBC1EC}"/>
                </a:ext>
              </a:extLst>
            </p:cNvPr>
            <p:cNvCxnSpPr/>
            <p:nvPr/>
          </p:nvCxnSpPr>
          <p:spPr>
            <a:xfrm>
              <a:off x="9479902"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43BC6C-F5CE-4FF6-A77B-05E8CB700951}"/>
                </a:ext>
              </a:extLst>
            </p:cNvPr>
            <p:cNvCxnSpPr/>
            <p:nvPr/>
          </p:nvCxnSpPr>
          <p:spPr>
            <a:xfrm>
              <a:off x="10428514"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3498200-7F04-4704-BA1D-68F6E59643ED}"/>
                </a:ext>
              </a:extLst>
            </p:cNvPr>
            <p:cNvCxnSpPr/>
            <p:nvPr/>
          </p:nvCxnSpPr>
          <p:spPr>
            <a:xfrm>
              <a:off x="11377127" y="2017713"/>
              <a:ext cx="0" cy="408246"/>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A6C2EC5-A463-4B7C-B39C-22A3D1D8B491}"/>
                </a:ext>
              </a:extLst>
            </p:cNvPr>
            <p:cNvCxnSpPr>
              <a:cxnSpLocks/>
            </p:cNvCxnSpPr>
            <p:nvPr/>
          </p:nvCxnSpPr>
          <p:spPr>
            <a:xfrm flipH="1">
              <a:off x="7582678" y="2017713"/>
              <a:ext cx="3794449" cy="0"/>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5DB2B0B0-895C-415D-96D3-85E751F72B6A}"/>
              </a:ext>
            </a:extLst>
          </p:cNvPr>
          <p:cNvSpPr txBox="1"/>
          <p:nvPr/>
        </p:nvSpPr>
        <p:spPr>
          <a:xfrm>
            <a:off x="7787058" y="1645487"/>
            <a:ext cx="2578587" cy="21120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Semibold"/>
                <a:ea typeface="+mn-ea"/>
                <a:cs typeface="+mn-cs"/>
              </a:rPr>
              <a:t>Evaluated Categories</a:t>
            </a:r>
          </a:p>
        </p:txBody>
      </p:sp>
      <p:sp>
        <p:nvSpPr>
          <p:cNvPr id="97" name="TextBox 96">
            <a:extLst>
              <a:ext uri="{FF2B5EF4-FFF2-40B4-BE49-F238E27FC236}">
                <a16:creationId xmlns:a16="http://schemas.microsoft.com/office/drawing/2014/main" id="{CFE47A3D-A602-4B7C-9E6F-F475F7E725D6}"/>
              </a:ext>
            </a:extLst>
          </p:cNvPr>
          <p:cNvSpPr txBox="1"/>
          <p:nvPr/>
        </p:nvSpPr>
        <p:spPr>
          <a:xfrm>
            <a:off x="7872260" y="4603845"/>
            <a:ext cx="2408181" cy="21120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Semibold"/>
                <a:ea typeface="+mn-ea"/>
                <a:cs typeface="+mn-cs"/>
              </a:rPr>
              <a:t>Secure Score Impact</a:t>
            </a:r>
          </a:p>
        </p:txBody>
      </p:sp>
      <p:grpSp>
        <p:nvGrpSpPr>
          <p:cNvPr id="24" name="Group 23">
            <a:extLst>
              <a:ext uri="{FF2B5EF4-FFF2-40B4-BE49-F238E27FC236}">
                <a16:creationId xmlns:a16="http://schemas.microsoft.com/office/drawing/2014/main" id="{04CFA9F5-87CC-4614-8727-F0D98CD237B9}"/>
              </a:ext>
            </a:extLst>
          </p:cNvPr>
          <p:cNvGrpSpPr/>
          <p:nvPr/>
        </p:nvGrpSpPr>
        <p:grpSpPr>
          <a:xfrm>
            <a:off x="6536494" y="2276705"/>
            <a:ext cx="632471" cy="632471"/>
            <a:chOff x="6581410" y="2276542"/>
            <a:chExt cx="632560" cy="632560"/>
          </a:xfrm>
        </p:grpSpPr>
        <p:sp>
          <p:nvSpPr>
            <p:cNvPr id="103" name="Oval 102">
              <a:extLst>
                <a:ext uri="{FF2B5EF4-FFF2-40B4-BE49-F238E27FC236}">
                  <a16:creationId xmlns:a16="http://schemas.microsoft.com/office/drawing/2014/main" id="{A4578F75-9EA3-42BC-999F-054F8966C96A}"/>
                </a:ext>
              </a:extLst>
            </p:cNvPr>
            <p:cNvSpPr/>
            <p:nvPr/>
          </p:nvSpPr>
          <p:spPr bwMode="auto">
            <a:xfrm>
              <a:off x="6581410"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5" name="Graphic 64">
              <a:extLst>
                <a:ext uri="{FF2B5EF4-FFF2-40B4-BE49-F238E27FC236}">
                  <a16:creationId xmlns:a16="http://schemas.microsoft.com/office/drawing/2014/main" id="{439B07CD-E26B-446E-A1ED-70F0EAE3A6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7199" y="2392331"/>
              <a:ext cx="400983" cy="400983"/>
            </a:xfrm>
            <a:prstGeom prst="rect">
              <a:avLst/>
            </a:prstGeom>
          </p:spPr>
        </p:pic>
      </p:grpSp>
      <p:grpSp>
        <p:nvGrpSpPr>
          <p:cNvPr id="22" name="Group 21">
            <a:extLst>
              <a:ext uri="{FF2B5EF4-FFF2-40B4-BE49-F238E27FC236}">
                <a16:creationId xmlns:a16="http://schemas.microsoft.com/office/drawing/2014/main" id="{111487D7-B6B8-4E74-9305-829E9656D689}"/>
              </a:ext>
            </a:extLst>
          </p:cNvPr>
          <p:cNvGrpSpPr/>
          <p:nvPr/>
        </p:nvGrpSpPr>
        <p:grpSpPr>
          <a:xfrm>
            <a:off x="8763101" y="2276705"/>
            <a:ext cx="632471" cy="632471"/>
            <a:chOff x="8781946" y="2276542"/>
            <a:chExt cx="632560" cy="632560"/>
          </a:xfrm>
        </p:grpSpPr>
        <p:sp>
          <p:nvSpPr>
            <p:cNvPr id="115" name="Oval 114">
              <a:extLst>
                <a:ext uri="{FF2B5EF4-FFF2-40B4-BE49-F238E27FC236}">
                  <a16:creationId xmlns:a16="http://schemas.microsoft.com/office/drawing/2014/main" id="{475A5C47-A1F1-4A97-968E-2451D5F96BD7}"/>
                </a:ext>
              </a:extLst>
            </p:cNvPr>
            <p:cNvSpPr/>
            <p:nvPr/>
          </p:nvSpPr>
          <p:spPr bwMode="auto">
            <a:xfrm>
              <a:off x="8781946"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6" name="Graphic 65">
              <a:extLst>
                <a:ext uri="{FF2B5EF4-FFF2-40B4-BE49-F238E27FC236}">
                  <a16:creationId xmlns:a16="http://schemas.microsoft.com/office/drawing/2014/main" id="{58E5AA86-CE3F-4A55-98E8-FE28BF685A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11570" y="2406166"/>
              <a:ext cx="373313" cy="373313"/>
            </a:xfrm>
            <a:prstGeom prst="rect">
              <a:avLst/>
            </a:prstGeom>
          </p:spPr>
        </p:pic>
      </p:grpSp>
      <p:grpSp>
        <p:nvGrpSpPr>
          <p:cNvPr id="23" name="Group 22">
            <a:extLst>
              <a:ext uri="{FF2B5EF4-FFF2-40B4-BE49-F238E27FC236}">
                <a16:creationId xmlns:a16="http://schemas.microsoft.com/office/drawing/2014/main" id="{C53E7BA9-AA2A-470E-8E1B-511456291B47}"/>
              </a:ext>
            </a:extLst>
          </p:cNvPr>
          <p:cNvGrpSpPr/>
          <p:nvPr/>
        </p:nvGrpSpPr>
        <p:grpSpPr>
          <a:xfrm>
            <a:off x="7646005" y="2276705"/>
            <a:ext cx="632471" cy="632471"/>
            <a:chOff x="7681678" y="2276542"/>
            <a:chExt cx="632560" cy="632560"/>
          </a:xfrm>
        </p:grpSpPr>
        <p:sp>
          <p:nvSpPr>
            <p:cNvPr id="114" name="Oval 113">
              <a:extLst>
                <a:ext uri="{FF2B5EF4-FFF2-40B4-BE49-F238E27FC236}">
                  <a16:creationId xmlns:a16="http://schemas.microsoft.com/office/drawing/2014/main" id="{63E7580C-DE32-49EF-9FD0-E3E8E698C5F4}"/>
                </a:ext>
              </a:extLst>
            </p:cNvPr>
            <p:cNvSpPr/>
            <p:nvPr/>
          </p:nvSpPr>
          <p:spPr bwMode="auto">
            <a:xfrm>
              <a:off x="7681678"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8" name="Graphic 67">
              <a:extLst>
                <a:ext uri="{FF2B5EF4-FFF2-40B4-BE49-F238E27FC236}">
                  <a16:creationId xmlns:a16="http://schemas.microsoft.com/office/drawing/2014/main" id="{42061F0A-DF36-47D1-9D95-9E1D92761D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9384" y="2404248"/>
              <a:ext cx="377148" cy="377148"/>
            </a:xfrm>
            <a:prstGeom prst="rect">
              <a:avLst/>
            </a:prstGeom>
          </p:spPr>
        </p:pic>
      </p:grpSp>
      <p:graphicFrame>
        <p:nvGraphicFramePr>
          <p:cNvPr id="98" name="Chart 97">
            <a:extLst>
              <a:ext uri="{FF2B5EF4-FFF2-40B4-BE49-F238E27FC236}">
                <a16:creationId xmlns:a16="http://schemas.microsoft.com/office/drawing/2014/main" id="{B70DF1FB-C788-4BA4-8405-9E5DE8170553}"/>
              </a:ext>
            </a:extLst>
          </p:cNvPr>
          <p:cNvGraphicFramePr/>
          <p:nvPr/>
        </p:nvGraphicFramePr>
        <p:xfrm>
          <a:off x="8308102" y="4869173"/>
          <a:ext cx="1536254" cy="1592029"/>
        </p:xfrm>
        <a:graphic>
          <a:graphicData uri="http://schemas.openxmlformats.org/drawingml/2006/chart">
            <c:chart xmlns:c="http://schemas.openxmlformats.org/drawingml/2006/chart" xmlns:r="http://schemas.openxmlformats.org/officeDocument/2006/relationships" r:id="rId11"/>
          </a:graphicData>
        </a:graphic>
      </p:graphicFrame>
      <p:sp>
        <p:nvSpPr>
          <p:cNvPr id="100" name="TextBox 99">
            <a:extLst>
              <a:ext uri="{FF2B5EF4-FFF2-40B4-BE49-F238E27FC236}">
                <a16:creationId xmlns:a16="http://schemas.microsoft.com/office/drawing/2014/main" id="{F33F21A9-2E3C-489F-BFF9-B08920C39E9F}"/>
              </a:ext>
            </a:extLst>
          </p:cNvPr>
          <p:cNvSpPr txBox="1"/>
          <p:nvPr/>
        </p:nvSpPr>
        <p:spPr>
          <a:xfrm>
            <a:off x="8514574" y="5409129"/>
            <a:ext cx="1166453" cy="640084"/>
          </a:xfrm>
          <a:prstGeom prst="rect">
            <a:avLst/>
          </a:prstGeom>
          <a:noFill/>
        </p:spPr>
        <p:txBody>
          <a:bodyPr wrap="square" lIns="0" tIns="0" rIns="0" bIns="0" rtlCol="0">
            <a:noAutofit/>
          </a:bodyPr>
          <a:lstStyle/>
          <a:p>
            <a:pPr marL="0" marR="0" lvl="0" indent="0" algn="ctr" defTabSz="914192"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50</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t>
            </a:r>
          </a:p>
          <a:p>
            <a:pPr marL="0" marR="0" lvl="0" indent="0" algn="ctr" defTabSz="914192"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Secure</a:t>
            </a:r>
            <a:br>
              <a:rPr kumimoji="0" lang="en-US" sz="12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Score</a:t>
            </a:r>
          </a:p>
        </p:txBody>
      </p:sp>
      <p:sp>
        <p:nvSpPr>
          <p:cNvPr id="117" name="Oval 116">
            <a:extLst>
              <a:ext uri="{FF2B5EF4-FFF2-40B4-BE49-F238E27FC236}">
                <a16:creationId xmlns:a16="http://schemas.microsoft.com/office/drawing/2014/main" id="{476E3D1F-AA9A-4D8F-8A78-A877161A3595}"/>
              </a:ext>
            </a:extLst>
          </p:cNvPr>
          <p:cNvSpPr/>
          <p:nvPr/>
        </p:nvSpPr>
        <p:spPr bwMode="auto">
          <a:xfrm>
            <a:off x="10981790" y="2276705"/>
            <a:ext cx="632471" cy="632471"/>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67" name="Graphic 66">
            <a:extLst>
              <a:ext uri="{FF2B5EF4-FFF2-40B4-BE49-F238E27FC236}">
                <a16:creationId xmlns:a16="http://schemas.microsoft.com/office/drawing/2014/main" id="{7756F53A-EF38-4A5C-958D-D0331A2878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3025" y="2417940"/>
            <a:ext cx="350004" cy="350004"/>
          </a:xfrm>
          <a:prstGeom prst="rect">
            <a:avLst/>
          </a:prstGeom>
        </p:spPr>
      </p:pic>
      <p:grpSp>
        <p:nvGrpSpPr>
          <p:cNvPr id="21" name="Group 20">
            <a:extLst>
              <a:ext uri="{FF2B5EF4-FFF2-40B4-BE49-F238E27FC236}">
                <a16:creationId xmlns:a16="http://schemas.microsoft.com/office/drawing/2014/main" id="{15E6D576-D7AF-4EE0-96CE-0EAB2F344B9F}"/>
              </a:ext>
            </a:extLst>
          </p:cNvPr>
          <p:cNvGrpSpPr/>
          <p:nvPr/>
        </p:nvGrpSpPr>
        <p:grpSpPr>
          <a:xfrm>
            <a:off x="9872446" y="2276705"/>
            <a:ext cx="632471" cy="632471"/>
            <a:chOff x="9882214" y="2276542"/>
            <a:chExt cx="632560" cy="632560"/>
          </a:xfrm>
        </p:grpSpPr>
        <p:sp>
          <p:nvSpPr>
            <p:cNvPr id="116" name="Oval 115">
              <a:extLst>
                <a:ext uri="{FF2B5EF4-FFF2-40B4-BE49-F238E27FC236}">
                  <a16:creationId xmlns:a16="http://schemas.microsoft.com/office/drawing/2014/main" id="{F7D663C2-8409-4F5A-A23B-6CFACB3EE960}"/>
                </a:ext>
              </a:extLst>
            </p:cNvPr>
            <p:cNvSpPr/>
            <p:nvPr/>
          </p:nvSpPr>
          <p:spPr bwMode="auto">
            <a:xfrm>
              <a:off x="9882214" y="2276542"/>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pic>
          <p:nvPicPr>
            <p:cNvPr id="71" name="Graphic 70">
              <a:extLst>
                <a:ext uri="{FF2B5EF4-FFF2-40B4-BE49-F238E27FC236}">
                  <a16:creationId xmlns:a16="http://schemas.microsoft.com/office/drawing/2014/main" id="{9407EED1-2AB6-4293-BB05-C796C910FA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98690" y="2393018"/>
              <a:ext cx="399608" cy="399608"/>
            </a:xfrm>
            <a:prstGeom prst="rect">
              <a:avLst/>
            </a:prstGeom>
          </p:spPr>
        </p:pic>
      </p:grpSp>
      <p:grpSp>
        <p:nvGrpSpPr>
          <p:cNvPr id="14" name="Group 13">
            <a:extLst>
              <a:ext uri="{FF2B5EF4-FFF2-40B4-BE49-F238E27FC236}">
                <a16:creationId xmlns:a16="http://schemas.microsoft.com/office/drawing/2014/main" id="{5F2A870C-BFF2-4A38-9BF0-B8FA5A5C7518}"/>
              </a:ext>
            </a:extLst>
          </p:cNvPr>
          <p:cNvGrpSpPr/>
          <p:nvPr/>
        </p:nvGrpSpPr>
        <p:grpSpPr>
          <a:xfrm>
            <a:off x="6544913" y="3475762"/>
            <a:ext cx="5069348" cy="632473"/>
            <a:chOff x="6544976" y="3475769"/>
            <a:chExt cx="5070067" cy="632562"/>
          </a:xfrm>
        </p:grpSpPr>
        <p:sp>
          <p:nvSpPr>
            <p:cNvPr id="118" name="Oval 117">
              <a:extLst>
                <a:ext uri="{FF2B5EF4-FFF2-40B4-BE49-F238E27FC236}">
                  <a16:creationId xmlns:a16="http://schemas.microsoft.com/office/drawing/2014/main" id="{9299247B-1BCD-4D00-99B1-1B3CF68CA49C}"/>
                </a:ext>
              </a:extLst>
            </p:cNvPr>
            <p:cNvSpPr/>
            <p:nvPr/>
          </p:nvSpPr>
          <p:spPr bwMode="auto">
            <a:xfrm>
              <a:off x="6544976" y="3475771"/>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19" name="Oval 118">
              <a:extLst>
                <a:ext uri="{FF2B5EF4-FFF2-40B4-BE49-F238E27FC236}">
                  <a16:creationId xmlns:a16="http://schemas.microsoft.com/office/drawing/2014/main" id="{0FB5B55E-7DFD-46B3-AC4B-E7C0D056D8D0}"/>
                </a:ext>
              </a:extLst>
            </p:cNvPr>
            <p:cNvSpPr/>
            <p:nvPr/>
          </p:nvSpPr>
          <p:spPr bwMode="auto">
            <a:xfrm>
              <a:off x="7654551"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20" name="Oval 119">
              <a:extLst>
                <a:ext uri="{FF2B5EF4-FFF2-40B4-BE49-F238E27FC236}">
                  <a16:creationId xmlns:a16="http://schemas.microsoft.com/office/drawing/2014/main" id="{AD5742A4-B816-402A-991F-812451A80144}"/>
                </a:ext>
              </a:extLst>
            </p:cNvPr>
            <p:cNvSpPr/>
            <p:nvPr/>
          </p:nvSpPr>
          <p:spPr bwMode="auto">
            <a:xfrm>
              <a:off x="8767936"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21" name="Oval 120">
              <a:extLst>
                <a:ext uri="{FF2B5EF4-FFF2-40B4-BE49-F238E27FC236}">
                  <a16:creationId xmlns:a16="http://schemas.microsoft.com/office/drawing/2014/main" id="{C7BCE0FF-B158-443C-9895-FF70F6333AEE}"/>
                </a:ext>
              </a:extLst>
            </p:cNvPr>
            <p:cNvSpPr/>
            <p:nvPr/>
          </p:nvSpPr>
          <p:spPr bwMode="auto">
            <a:xfrm>
              <a:off x="9882214" y="3475770"/>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22" name="Oval 121">
              <a:extLst>
                <a:ext uri="{FF2B5EF4-FFF2-40B4-BE49-F238E27FC236}">
                  <a16:creationId xmlns:a16="http://schemas.microsoft.com/office/drawing/2014/main" id="{6508FD5C-8817-4C0A-8D82-FD6961408949}"/>
                </a:ext>
              </a:extLst>
            </p:cNvPr>
            <p:cNvSpPr/>
            <p:nvPr/>
          </p:nvSpPr>
          <p:spPr bwMode="auto">
            <a:xfrm>
              <a:off x="10982483" y="3475769"/>
              <a:ext cx="632560" cy="632560"/>
            </a:xfrm>
            <a:prstGeom prst="ellipse">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90207" tIns="186494" rIns="190207" bIns="186494"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32418" rtl="0" eaLnBrk="1" fontAlgn="auto"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72" name="Group 71">
            <a:extLst>
              <a:ext uri="{FF2B5EF4-FFF2-40B4-BE49-F238E27FC236}">
                <a16:creationId xmlns:a16="http://schemas.microsoft.com/office/drawing/2014/main" id="{CD4D4F01-87B4-40D1-AD92-B17B5FB4F2DB}"/>
              </a:ext>
            </a:extLst>
          </p:cNvPr>
          <p:cNvGrpSpPr/>
          <p:nvPr/>
        </p:nvGrpSpPr>
        <p:grpSpPr>
          <a:xfrm>
            <a:off x="6366610" y="3316741"/>
            <a:ext cx="5419240" cy="632471"/>
            <a:chOff x="7171198" y="2528306"/>
            <a:chExt cx="4617819" cy="632560"/>
          </a:xfrm>
        </p:grpSpPr>
        <p:sp>
          <p:nvSpPr>
            <p:cNvPr id="73" name="TextBox 72">
              <a:extLst>
                <a:ext uri="{FF2B5EF4-FFF2-40B4-BE49-F238E27FC236}">
                  <a16:creationId xmlns:a16="http://schemas.microsoft.com/office/drawing/2014/main" id="{E2C2024D-E443-4E3A-89A2-73F26085CDF4}"/>
                </a:ext>
              </a:extLst>
            </p:cNvPr>
            <p:cNvSpPr txBox="1"/>
            <p:nvPr/>
          </p:nvSpPr>
          <p:spPr>
            <a:xfrm>
              <a:off x="8119913"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+2</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p>
          </p:txBody>
        </p:sp>
        <p:sp>
          <p:nvSpPr>
            <p:cNvPr id="74" name="TextBox 73">
              <a:extLst>
                <a:ext uri="{FF2B5EF4-FFF2-40B4-BE49-F238E27FC236}">
                  <a16:creationId xmlns:a16="http://schemas.microsoft.com/office/drawing/2014/main" id="{9BED3132-AFAC-4988-BD8E-CE3F90651E0E}"/>
                </a:ext>
              </a:extLst>
            </p:cNvPr>
            <p:cNvSpPr txBox="1"/>
            <p:nvPr/>
          </p:nvSpPr>
          <p:spPr>
            <a:xfrm>
              <a:off x="10966057"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+2</a:t>
              </a:r>
              <a:r>
                <a:rPr kumimoji="0" lang="en-US" sz="1600" b="0" i="0" u="none" strike="noStrike" kern="1200" cap="none" spc="0" normalizeH="0" baseline="0" noProof="0" dirty="0">
                  <a:ln>
                    <a:noFill/>
                  </a:ln>
                  <a:solidFill>
                    <a:srgbClr val="3C3C41"/>
                  </a:solidFill>
                  <a:effectLst/>
                  <a:uLnTx/>
                  <a:uFillTx/>
                  <a:latin typeface="Segoe UI Semibold"/>
                  <a:ea typeface="+mn-ea"/>
                  <a:cs typeface="+mn-cs"/>
                </a:rPr>
                <a:t>%</a:t>
              </a: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 </a:t>
              </a:r>
            </a:p>
          </p:txBody>
        </p:sp>
        <p:sp>
          <p:nvSpPr>
            <p:cNvPr id="75" name="TextBox 74">
              <a:extLst>
                <a:ext uri="{FF2B5EF4-FFF2-40B4-BE49-F238E27FC236}">
                  <a16:creationId xmlns:a16="http://schemas.microsoft.com/office/drawing/2014/main" id="{06BF353D-7670-4558-8C0F-CD7637EACBD7}"/>
                </a:ext>
              </a:extLst>
            </p:cNvPr>
            <p:cNvSpPr txBox="1"/>
            <p:nvPr/>
          </p:nvSpPr>
          <p:spPr>
            <a:xfrm>
              <a:off x="10017343"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+3</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p>
          </p:txBody>
        </p:sp>
        <p:sp>
          <p:nvSpPr>
            <p:cNvPr id="77" name="TextBox 76">
              <a:extLst>
                <a:ext uri="{FF2B5EF4-FFF2-40B4-BE49-F238E27FC236}">
                  <a16:creationId xmlns:a16="http://schemas.microsoft.com/office/drawing/2014/main" id="{C75FF47F-C2E2-4B8C-AC6D-7767D893DCFE}"/>
                </a:ext>
              </a:extLst>
            </p:cNvPr>
            <p:cNvSpPr txBox="1"/>
            <p:nvPr/>
          </p:nvSpPr>
          <p:spPr>
            <a:xfrm>
              <a:off x="7171198"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+7</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78" name="TextBox 77">
              <a:extLst>
                <a:ext uri="{FF2B5EF4-FFF2-40B4-BE49-F238E27FC236}">
                  <a16:creationId xmlns:a16="http://schemas.microsoft.com/office/drawing/2014/main" id="{01459CB6-BB43-4DC1-A756-B3041AAD1C73}"/>
                </a:ext>
              </a:extLst>
            </p:cNvPr>
            <p:cNvSpPr txBox="1"/>
            <p:nvPr/>
          </p:nvSpPr>
          <p:spPr>
            <a:xfrm>
              <a:off x="9068628" y="2528306"/>
              <a:ext cx="822960" cy="632560"/>
            </a:xfrm>
            <a:prstGeom prst="rect">
              <a:avLst/>
            </a:prstGeom>
            <a:noFill/>
          </p:spPr>
          <p:txBody>
            <a:bodyPr wrap="square" lIns="0" tIns="0" rIns="0" bIns="0" rtlCol="0" anchor="b">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+1</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a:t>
              </a:r>
            </a:p>
          </p:txBody>
        </p:sp>
      </p:grpSp>
      <p:sp>
        <p:nvSpPr>
          <p:cNvPr id="99" name="Text Placeholder 17">
            <a:extLst>
              <a:ext uri="{FF2B5EF4-FFF2-40B4-BE49-F238E27FC236}">
                <a16:creationId xmlns:a16="http://schemas.microsoft.com/office/drawing/2014/main" id="{035253D4-270D-47F3-AC17-B11F21C88BA3}"/>
              </a:ext>
            </a:extLst>
          </p:cNvPr>
          <p:cNvSpPr>
            <a:spLocks noGrp="1"/>
          </p:cNvSpPr>
          <p:nvPr>
            <p:ph type="body" sz="quarter" idx="10"/>
          </p:nvPr>
        </p:nvSpPr>
        <p:spPr>
          <a:xfrm>
            <a:off x="443546" y="1937334"/>
            <a:ext cx="5211960" cy="2806055"/>
          </a:xfrm>
        </p:spPr>
        <p:txBody>
          <a:bodyPr/>
          <a:lstStyle/>
          <a:p>
            <a:pPr defTabSz="914192">
              <a:lnSpc>
                <a:spcPct val="100000"/>
              </a:lnSpc>
              <a:spcBef>
                <a:spcPts val="2353"/>
              </a:spcBef>
              <a:defRPr/>
            </a:pPr>
            <a:r>
              <a:rPr lang="en-US" sz="1765" dirty="0">
                <a:solidFill>
                  <a:schemeClr val="tx1"/>
                </a:solidFill>
                <a:latin typeface="+mn-lt"/>
              </a:rPr>
              <a:t>Gain instant insight into the security state of your </a:t>
            </a:r>
            <a:br>
              <a:rPr lang="en-US" sz="1765" dirty="0">
                <a:solidFill>
                  <a:schemeClr val="tx1"/>
                </a:solidFill>
                <a:latin typeface="+mn-lt"/>
              </a:rPr>
            </a:br>
            <a:r>
              <a:rPr lang="en-US" sz="1765" dirty="0">
                <a:solidFill>
                  <a:schemeClr val="tx1"/>
                </a:solidFill>
                <a:latin typeface="+mn-lt"/>
              </a:rPr>
              <a:t>cloud workloads</a:t>
            </a:r>
          </a:p>
          <a:p>
            <a:pPr defTabSz="914192">
              <a:lnSpc>
                <a:spcPct val="100000"/>
              </a:lnSpc>
              <a:spcBef>
                <a:spcPts val="2353"/>
              </a:spcBef>
              <a:defRPr/>
            </a:pPr>
            <a:r>
              <a:rPr lang="en-US" sz="1765" dirty="0">
                <a:solidFill>
                  <a:schemeClr val="tx1"/>
                </a:solidFill>
                <a:latin typeface="+mn-lt"/>
              </a:rPr>
              <a:t>Address security vulnerabilities with </a:t>
            </a:r>
            <a:br>
              <a:rPr lang="en-US" sz="1765" dirty="0">
                <a:solidFill>
                  <a:schemeClr val="tx1"/>
                </a:solidFill>
                <a:latin typeface="+mn-lt"/>
              </a:rPr>
            </a:br>
            <a:r>
              <a:rPr lang="en-US" sz="1765" dirty="0">
                <a:solidFill>
                  <a:schemeClr val="tx1"/>
                </a:solidFill>
                <a:latin typeface="+mn-lt"/>
              </a:rPr>
              <a:t>prioritized recommendations </a:t>
            </a:r>
          </a:p>
          <a:p>
            <a:pPr defTabSz="914192">
              <a:lnSpc>
                <a:spcPct val="100000"/>
              </a:lnSpc>
              <a:spcBef>
                <a:spcPts val="2353"/>
              </a:spcBef>
              <a:defRPr/>
            </a:pPr>
            <a:r>
              <a:rPr lang="en-US" sz="1765" dirty="0">
                <a:solidFill>
                  <a:schemeClr val="tx1"/>
                </a:solidFill>
                <a:latin typeface="+mn-lt"/>
              </a:rPr>
              <a:t>Improve your Secure Score and overall security posture in minutes</a:t>
            </a:r>
            <a:endParaRPr lang="he-IL" sz="1765" dirty="0">
              <a:solidFill>
                <a:schemeClr val="tx1"/>
              </a:solidFill>
              <a:latin typeface="+mn-lt"/>
            </a:endParaRPr>
          </a:p>
          <a:p>
            <a:pPr defTabSz="914192">
              <a:lnSpc>
                <a:spcPct val="100000"/>
              </a:lnSpc>
              <a:spcBef>
                <a:spcPts val="2353"/>
              </a:spcBef>
              <a:defRPr/>
            </a:pPr>
            <a:r>
              <a:rPr lang="en-US" sz="1765" dirty="0">
                <a:solidFill>
                  <a:schemeClr val="tx1"/>
                </a:solidFill>
                <a:latin typeface="+mn-lt"/>
              </a:rPr>
              <a:t>Speed up regulatory compliance</a:t>
            </a:r>
          </a:p>
        </p:txBody>
      </p:sp>
      <p:grpSp>
        <p:nvGrpSpPr>
          <p:cNvPr id="69" name="Group 68">
            <a:extLst>
              <a:ext uri="{FF2B5EF4-FFF2-40B4-BE49-F238E27FC236}">
                <a16:creationId xmlns:a16="http://schemas.microsoft.com/office/drawing/2014/main" id="{7422B26C-5E3B-40C0-B0AF-15C188425B1D}"/>
              </a:ext>
            </a:extLst>
          </p:cNvPr>
          <p:cNvGrpSpPr/>
          <p:nvPr/>
        </p:nvGrpSpPr>
        <p:grpSpPr>
          <a:xfrm>
            <a:off x="0" y="6494753"/>
            <a:ext cx="12192000" cy="472960"/>
            <a:chOff x="0" y="6494753"/>
            <a:chExt cx="12192000" cy="472960"/>
          </a:xfrm>
        </p:grpSpPr>
        <p:sp>
          <p:nvSpPr>
            <p:cNvPr id="70" name="Rectangle 69">
              <a:extLst>
                <a:ext uri="{FF2B5EF4-FFF2-40B4-BE49-F238E27FC236}">
                  <a16:creationId xmlns:a16="http://schemas.microsoft.com/office/drawing/2014/main" id="{8B46D2CF-05C1-4C6D-A8A2-4A9E2241AF6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1EA1D938-21BA-49F9-A6A0-8807D9475CE1}"/>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01594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1C7C19A-D5B7-4AEF-A320-F0116C17F52F}"/>
              </a:ext>
            </a:extLst>
          </p:cNvPr>
          <p:cNvSpPr/>
          <p:nvPr/>
        </p:nvSpPr>
        <p:spPr bwMode="auto">
          <a:xfrm>
            <a:off x="5192349" y="1805788"/>
            <a:ext cx="6581010" cy="3689666"/>
          </a:xfrm>
          <a:prstGeom prst="rect">
            <a:avLst/>
          </a:prstGeom>
          <a:noFill/>
          <a:ln w="158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75735" rIns="175735" bIns="175735" numCol="1" spcCol="0" rtlCol="0" fromWordArt="0" anchor="b"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w="3175">
                  <a:noFill/>
                </a:ln>
                <a:solidFill>
                  <a:srgbClr val="000000"/>
                </a:solidFill>
                <a:effectLst/>
                <a:uLnTx/>
                <a:uFillTx/>
                <a:latin typeface="Segoe UI Semibold"/>
                <a:ea typeface="+mn-ea"/>
                <a:cs typeface="Segoe UI" pitchFamily="34" charset="0"/>
              </a:rPr>
              <a:t>Azure Security Center</a:t>
            </a:r>
          </a:p>
        </p:txBody>
      </p:sp>
      <p:sp>
        <p:nvSpPr>
          <p:cNvPr id="2" name="Title 1">
            <a:extLst>
              <a:ext uri="{FF2B5EF4-FFF2-40B4-BE49-F238E27FC236}">
                <a16:creationId xmlns:a16="http://schemas.microsoft.com/office/drawing/2014/main" id="{B7C46957-463C-4D95-9658-A3844E33D22B}"/>
              </a:ext>
            </a:extLst>
          </p:cNvPr>
          <p:cNvSpPr>
            <a:spLocks noGrp="1"/>
          </p:cNvSpPr>
          <p:nvPr>
            <p:ph type="title"/>
          </p:nvPr>
        </p:nvSpPr>
        <p:spPr>
          <a:xfrm>
            <a:off x="455995" y="621448"/>
            <a:ext cx="11306469" cy="752642"/>
          </a:xfrm>
        </p:spPr>
        <p:txBody>
          <a:bodyPr/>
          <a:lstStyle/>
          <a:p>
            <a:r>
              <a:rPr lang="en-US" sz="4000" dirty="0"/>
              <a:t>Protect your workloads from threats</a:t>
            </a:r>
            <a:br>
              <a:rPr lang="en-US" dirty="0"/>
            </a:br>
            <a:r>
              <a:rPr lang="en-US" sz="1961" spc="0" dirty="0">
                <a:solidFill>
                  <a:schemeClr val="tx2"/>
                </a:solidFill>
              </a:rPr>
              <a:t>Use industry’s most extensive threat intelligence to gain deep insights</a:t>
            </a:r>
          </a:p>
        </p:txBody>
      </p:sp>
      <p:sp>
        <p:nvSpPr>
          <p:cNvPr id="35" name="Rectangle 34">
            <a:extLst>
              <a:ext uri="{FF2B5EF4-FFF2-40B4-BE49-F238E27FC236}">
                <a16:creationId xmlns:a16="http://schemas.microsoft.com/office/drawing/2014/main" id="{5C809A5F-8F3E-4D90-86CB-6CA3FF30DCD7}"/>
              </a:ext>
            </a:extLst>
          </p:cNvPr>
          <p:cNvSpPr/>
          <p:nvPr/>
        </p:nvSpPr>
        <p:spPr bwMode="auto">
          <a:xfrm>
            <a:off x="9265755" y="2094757"/>
            <a:ext cx="1178911" cy="1023969"/>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SQL</a:t>
            </a:r>
          </a:p>
        </p:txBody>
      </p:sp>
      <p:sp>
        <p:nvSpPr>
          <p:cNvPr id="45" name="Rectangle 44">
            <a:extLst>
              <a:ext uri="{FF2B5EF4-FFF2-40B4-BE49-F238E27FC236}">
                <a16:creationId xmlns:a16="http://schemas.microsoft.com/office/drawing/2014/main" id="{D3628695-85D2-44B8-9989-2839E8092C75}"/>
              </a:ext>
            </a:extLst>
          </p:cNvPr>
          <p:cNvSpPr/>
          <p:nvPr/>
        </p:nvSpPr>
        <p:spPr bwMode="auto">
          <a:xfrm>
            <a:off x="8585247" y="3256036"/>
            <a:ext cx="2718189" cy="106033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dirty="0">
                <a:ln w="3175">
                  <a:noFill/>
                </a:ln>
                <a:solidFill>
                  <a:srgbClr val="3C3C41"/>
                </a:solidFill>
                <a:effectLst/>
                <a:uLnTx/>
                <a:uFillTx/>
                <a:latin typeface="Segoe UI Semibold"/>
                <a:ea typeface="+mn-ea"/>
                <a:cs typeface="Segoe UI" pitchFamily="34" charset="0"/>
              </a:rPr>
              <a:t>Management</a:t>
            </a:r>
          </a:p>
        </p:txBody>
      </p:sp>
      <p:sp>
        <p:nvSpPr>
          <p:cNvPr id="33" name="Rectangle 32">
            <a:extLst>
              <a:ext uri="{FF2B5EF4-FFF2-40B4-BE49-F238E27FC236}">
                <a16:creationId xmlns:a16="http://schemas.microsoft.com/office/drawing/2014/main" id="{1B084E09-49C4-44C1-BDA3-3A3792320E08}"/>
              </a:ext>
            </a:extLst>
          </p:cNvPr>
          <p:cNvSpPr/>
          <p:nvPr/>
        </p:nvSpPr>
        <p:spPr bwMode="auto">
          <a:xfrm>
            <a:off x="5437223" y="2092510"/>
            <a:ext cx="992899" cy="1026217"/>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a:ln w="3175">
                  <a:noFill/>
                </a:ln>
                <a:solidFill>
                  <a:srgbClr val="3C3C41"/>
                </a:solidFill>
                <a:effectLst/>
                <a:uLnTx/>
                <a:uFillTx/>
                <a:latin typeface="Segoe UI Semibold"/>
                <a:ea typeface="+mn-ea"/>
                <a:cs typeface="Segoe UI" pitchFamily="34" charset="0"/>
              </a:rPr>
              <a:t>Apps</a:t>
            </a:r>
            <a:endParaRPr kumimoji="0" lang="en-US" sz="137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Picture 57">
            <a:extLst>
              <a:ext uri="{FF2B5EF4-FFF2-40B4-BE49-F238E27FC236}">
                <a16:creationId xmlns:a16="http://schemas.microsoft.com/office/drawing/2014/main" id="{3CFE9EA4-9CE6-461C-BDC1-ACE518C46CF3}"/>
              </a:ext>
            </a:extLst>
          </p:cNvPr>
          <p:cNvPicPr>
            <a:picLocks noChangeAspect="1"/>
          </p:cNvPicPr>
          <p:nvPr/>
        </p:nvPicPr>
        <p:blipFill>
          <a:blip r:embed="rId3"/>
          <a:stretch>
            <a:fillRect/>
          </a:stretch>
        </p:blipFill>
        <p:spPr>
          <a:xfrm>
            <a:off x="9685051" y="2337224"/>
            <a:ext cx="398193" cy="398193"/>
          </a:xfrm>
          <a:prstGeom prst="rect">
            <a:avLst/>
          </a:prstGeom>
        </p:spPr>
      </p:pic>
      <p:sp>
        <p:nvSpPr>
          <p:cNvPr id="43" name="Rectangle 42">
            <a:extLst>
              <a:ext uri="{FF2B5EF4-FFF2-40B4-BE49-F238E27FC236}">
                <a16:creationId xmlns:a16="http://schemas.microsoft.com/office/drawing/2014/main" id="{E3A78439-F084-4A2E-A8BA-DE43CB713A72}"/>
              </a:ext>
            </a:extLst>
          </p:cNvPr>
          <p:cNvSpPr/>
          <p:nvPr/>
        </p:nvSpPr>
        <p:spPr bwMode="auto">
          <a:xfrm>
            <a:off x="6519941" y="2092511"/>
            <a:ext cx="1186908" cy="102621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VMs/</a:t>
            </a:r>
          </a:p>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Servers </a:t>
            </a:r>
          </a:p>
        </p:txBody>
      </p:sp>
      <p:pic>
        <p:nvPicPr>
          <p:cNvPr id="60" name="Picture 59">
            <a:extLst>
              <a:ext uri="{FF2B5EF4-FFF2-40B4-BE49-F238E27FC236}">
                <a16:creationId xmlns:a16="http://schemas.microsoft.com/office/drawing/2014/main" id="{154431E3-5666-4732-9A74-05C9987CC918}"/>
              </a:ext>
            </a:extLst>
          </p:cNvPr>
          <p:cNvPicPr>
            <a:picLocks noChangeAspect="1"/>
          </p:cNvPicPr>
          <p:nvPr/>
        </p:nvPicPr>
        <p:blipFill>
          <a:blip r:embed="rId4"/>
          <a:stretch>
            <a:fillRect/>
          </a:stretch>
        </p:blipFill>
        <p:spPr>
          <a:xfrm>
            <a:off x="9745245" y="3477012"/>
            <a:ext cx="398193" cy="398193"/>
          </a:xfrm>
          <a:prstGeom prst="rect">
            <a:avLst/>
          </a:prstGeom>
        </p:spPr>
      </p:pic>
      <p:grpSp>
        <p:nvGrpSpPr>
          <p:cNvPr id="10" name="Group 9">
            <a:extLst>
              <a:ext uri="{FF2B5EF4-FFF2-40B4-BE49-F238E27FC236}">
                <a16:creationId xmlns:a16="http://schemas.microsoft.com/office/drawing/2014/main" id="{6548F262-FDE4-4888-99F7-06EBDEBBA0F7}"/>
              </a:ext>
            </a:extLst>
          </p:cNvPr>
          <p:cNvGrpSpPr/>
          <p:nvPr/>
        </p:nvGrpSpPr>
        <p:grpSpPr>
          <a:xfrm>
            <a:off x="10534484" y="2092507"/>
            <a:ext cx="976981" cy="1017971"/>
            <a:chOff x="6309732" y="3112966"/>
            <a:chExt cx="1035714" cy="975966"/>
          </a:xfrm>
        </p:grpSpPr>
        <p:sp>
          <p:nvSpPr>
            <p:cNvPr id="42" name="Rectangle 41">
              <a:extLst>
                <a:ext uri="{FF2B5EF4-FFF2-40B4-BE49-F238E27FC236}">
                  <a16:creationId xmlns:a16="http://schemas.microsoft.com/office/drawing/2014/main" id="{DCE207FF-C782-4A8E-9554-025A0290F57E}"/>
                </a:ext>
              </a:extLst>
            </p:cNvPr>
            <p:cNvSpPr/>
            <p:nvPr/>
          </p:nvSpPr>
          <p:spPr bwMode="auto">
            <a:xfrm>
              <a:off x="6309732" y="3112966"/>
              <a:ext cx="1035714" cy="97596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IoT</a:t>
              </a:r>
            </a:p>
          </p:txBody>
        </p:sp>
        <p:grpSp>
          <p:nvGrpSpPr>
            <p:cNvPr id="91" name="Group 90">
              <a:extLst>
                <a:ext uri="{FF2B5EF4-FFF2-40B4-BE49-F238E27FC236}">
                  <a16:creationId xmlns:a16="http://schemas.microsoft.com/office/drawing/2014/main" id="{D5E761EE-F161-405A-BC1D-B2AAE4AABF86}"/>
                </a:ext>
              </a:extLst>
            </p:cNvPr>
            <p:cNvGrpSpPr/>
            <p:nvPr/>
          </p:nvGrpSpPr>
          <p:grpSpPr>
            <a:xfrm rot="5400000">
              <a:off x="6602955" y="3261904"/>
              <a:ext cx="437864" cy="498182"/>
              <a:chOff x="5047274" y="3704624"/>
              <a:chExt cx="585142" cy="665748"/>
            </a:xfrm>
          </p:grpSpPr>
          <p:cxnSp>
            <p:nvCxnSpPr>
              <p:cNvPr id="71" name="Straight Connector 70">
                <a:extLst>
                  <a:ext uri="{FF2B5EF4-FFF2-40B4-BE49-F238E27FC236}">
                    <a16:creationId xmlns:a16="http://schemas.microsoft.com/office/drawing/2014/main" id="{2E2D5351-275A-4DB5-A299-68A3D02885BC}"/>
                  </a:ext>
                </a:extLst>
              </p:cNvPr>
              <p:cNvCxnSpPr>
                <a:cxnSpLocks/>
              </p:cNvCxnSpPr>
              <p:nvPr/>
            </p:nvCxnSpPr>
            <p:spPr>
              <a:xfrm flipV="1">
                <a:off x="5402409" y="4017230"/>
                <a:ext cx="170316" cy="5713"/>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77F2334-C063-409A-B53A-4203DF0B26DA}"/>
                  </a:ext>
                </a:extLst>
              </p:cNvPr>
              <p:cNvCxnSpPr>
                <a:cxnSpLocks/>
              </p:cNvCxnSpPr>
              <p:nvPr/>
            </p:nvCxnSpPr>
            <p:spPr>
              <a:xfrm>
                <a:off x="5402909" y="4096985"/>
                <a:ext cx="84465" cy="8437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14D06B-05AF-43A0-ACC1-4B370B421432}"/>
                  </a:ext>
                </a:extLst>
              </p:cNvPr>
              <p:cNvCxnSpPr>
                <a:cxnSpLocks/>
              </p:cNvCxnSpPr>
              <p:nvPr/>
            </p:nvCxnSpPr>
            <p:spPr>
              <a:xfrm flipH="1" flipV="1">
                <a:off x="5131538" y="3966188"/>
                <a:ext cx="128135" cy="381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8">
                <a:extLst>
                  <a:ext uri="{FF2B5EF4-FFF2-40B4-BE49-F238E27FC236}">
                    <a16:creationId xmlns:a16="http://schemas.microsoft.com/office/drawing/2014/main" id="{D1A26A22-AA21-4C08-9F22-234B61ABB505}"/>
                  </a:ext>
                </a:extLst>
              </p:cNvPr>
              <p:cNvSpPr>
                <a:spLocks/>
              </p:cNvSpPr>
              <p:nvPr/>
            </p:nvSpPr>
            <p:spPr bwMode="auto">
              <a:xfrm>
                <a:off x="5526053" y="3961291"/>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7" name="Freeform 9">
                <a:extLst>
                  <a:ext uri="{FF2B5EF4-FFF2-40B4-BE49-F238E27FC236}">
                    <a16:creationId xmlns:a16="http://schemas.microsoft.com/office/drawing/2014/main" id="{49BE6DF8-70B4-401A-8BC0-80226D7AEE76}"/>
                  </a:ext>
                </a:extLst>
              </p:cNvPr>
              <p:cNvSpPr>
                <a:spLocks/>
              </p:cNvSpPr>
              <p:nvPr/>
            </p:nvSpPr>
            <p:spPr bwMode="auto">
              <a:xfrm>
                <a:off x="5048392" y="3902716"/>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E7BE2214-6167-4A72-83E5-F92976931642}"/>
                  </a:ext>
                </a:extLst>
              </p:cNvPr>
              <p:cNvCxnSpPr>
                <a:cxnSpLocks/>
              </p:cNvCxnSpPr>
              <p:nvPr/>
            </p:nvCxnSpPr>
            <p:spPr>
              <a:xfrm flipV="1">
                <a:off x="5140170" y="4086872"/>
                <a:ext cx="144705" cy="199493"/>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Freeform 8">
                <a:extLst>
                  <a:ext uri="{FF2B5EF4-FFF2-40B4-BE49-F238E27FC236}">
                    <a16:creationId xmlns:a16="http://schemas.microsoft.com/office/drawing/2014/main" id="{CA052312-4452-4507-8FD2-1F9E58B02BE8}"/>
                  </a:ext>
                </a:extLst>
              </p:cNvPr>
              <p:cNvSpPr>
                <a:spLocks/>
              </p:cNvSpPr>
              <p:nvPr/>
            </p:nvSpPr>
            <p:spPr bwMode="auto">
              <a:xfrm>
                <a:off x="5047274" y="4207418"/>
                <a:ext cx="165425" cy="162954"/>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3" name="Freeform 9">
                <a:extLst>
                  <a:ext uri="{FF2B5EF4-FFF2-40B4-BE49-F238E27FC236}">
                    <a16:creationId xmlns:a16="http://schemas.microsoft.com/office/drawing/2014/main" id="{A45723B6-7777-4C44-8B64-0149E5DB39C7}"/>
                  </a:ext>
                </a:extLst>
              </p:cNvPr>
              <p:cNvSpPr>
                <a:spLocks/>
              </p:cNvSpPr>
              <p:nvPr/>
            </p:nvSpPr>
            <p:spPr bwMode="auto">
              <a:xfrm>
                <a:off x="5443497" y="4146010"/>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cxnSp>
            <p:nvCxnSpPr>
              <p:cNvPr id="87" name="Straight Connector 86">
                <a:extLst>
                  <a:ext uri="{FF2B5EF4-FFF2-40B4-BE49-F238E27FC236}">
                    <a16:creationId xmlns:a16="http://schemas.microsoft.com/office/drawing/2014/main" id="{6CC2C3D9-1897-4D6D-8524-B68CE225B50B}"/>
                  </a:ext>
                </a:extLst>
              </p:cNvPr>
              <p:cNvCxnSpPr>
                <a:cxnSpLocks/>
              </p:cNvCxnSpPr>
              <p:nvPr/>
            </p:nvCxnSpPr>
            <p:spPr>
              <a:xfrm flipH="1" flipV="1">
                <a:off x="5332707" y="3753298"/>
                <a:ext cx="1" cy="18726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Freeform 7">
                <a:extLst>
                  <a:ext uri="{FF2B5EF4-FFF2-40B4-BE49-F238E27FC236}">
                    <a16:creationId xmlns:a16="http://schemas.microsoft.com/office/drawing/2014/main" id="{6DF67A10-A64E-4875-BE2C-3848ABD674D7}"/>
                  </a:ext>
                </a:extLst>
              </p:cNvPr>
              <p:cNvSpPr>
                <a:spLocks/>
              </p:cNvSpPr>
              <p:nvPr/>
            </p:nvSpPr>
            <p:spPr bwMode="auto">
              <a:xfrm>
                <a:off x="5218172" y="3915510"/>
                <a:ext cx="225324" cy="228735"/>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8">
                <a:extLst>
                  <a:ext uri="{FF2B5EF4-FFF2-40B4-BE49-F238E27FC236}">
                    <a16:creationId xmlns:a16="http://schemas.microsoft.com/office/drawing/2014/main" id="{5FD2072C-19D0-499A-9A62-3B5C33679489}"/>
                  </a:ext>
                </a:extLst>
              </p:cNvPr>
              <p:cNvSpPr>
                <a:spLocks/>
              </p:cNvSpPr>
              <p:nvPr/>
            </p:nvSpPr>
            <p:spPr bwMode="auto">
              <a:xfrm>
                <a:off x="5265708" y="3704624"/>
                <a:ext cx="130253" cy="128306"/>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CAF04A53-BAB9-4A9A-8ABD-C7B5605B8C8D}"/>
              </a:ext>
            </a:extLst>
          </p:cNvPr>
          <p:cNvGrpSpPr/>
          <p:nvPr/>
        </p:nvGrpSpPr>
        <p:grpSpPr>
          <a:xfrm>
            <a:off x="5720799" y="3257163"/>
            <a:ext cx="2690643" cy="1060336"/>
            <a:chOff x="8184880" y="1960860"/>
            <a:chExt cx="1894475" cy="1081904"/>
          </a:xfrm>
        </p:grpSpPr>
        <p:sp>
          <p:nvSpPr>
            <p:cNvPr id="34" name="Rectangle 33">
              <a:extLst>
                <a:ext uri="{FF2B5EF4-FFF2-40B4-BE49-F238E27FC236}">
                  <a16:creationId xmlns:a16="http://schemas.microsoft.com/office/drawing/2014/main" id="{0C6A1F71-3E12-4F34-8985-A6A04826BB69}"/>
                </a:ext>
              </a:extLst>
            </p:cNvPr>
            <p:cNvSpPr/>
            <p:nvPr/>
          </p:nvSpPr>
          <p:spPr bwMode="auto">
            <a:xfrm>
              <a:off x="8184880" y="1960860"/>
              <a:ext cx="1894475" cy="1081904"/>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w="3175">
                    <a:noFill/>
                  </a:ln>
                  <a:solidFill>
                    <a:srgbClr val="3C3C41"/>
                  </a:solidFill>
                  <a:effectLst/>
                  <a:uLnTx/>
                  <a:uFillTx/>
                  <a:latin typeface="Segoe UI Semibold"/>
                  <a:ea typeface="+mn-ea"/>
                  <a:cs typeface="Segoe UI" pitchFamily="34" charset="0"/>
                </a:rPr>
                <a:t>Network</a:t>
              </a:r>
            </a:p>
          </p:txBody>
        </p:sp>
        <p:pic>
          <p:nvPicPr>
            <p:cNvPr id="103" name="Picture 102">
              <a:extLst>
                <a:ext uri="{FF2B5EF4-FFF2-40B4-BE49-F238E27FC236}">
                  <a16:creationId xmlns:a16="http://schemas.microsoft.com/office/drawing/2014/main" id="{97A46A17-BADA-4B6B-A2C0-94E51E9A58F9}"/>
                </a:ext>
              </a:extLst>
            </p:cNvPr>
            <p:cNvPicPr>
              <a:picLocks noChangeAspect="1"/>
            </p:cNvPicPr>
            <p:nvPr/>
          </p:nvPicPr>
          <p:blipFill>
            <a:blip r:embed="rId5"/>
            <a:stretch>
              <a:fillRect/>
            </a:stretch>
          </p:blipFill>
          <p:spPr>
            <a:xfrm>
              <a:off x="8974162" y="2137964"/>
              <a:ext cx="315912" cy="382039"/>
            </a:xfrm>
            <a:prstGeom prst="rect">
              <a:avLst/>
            </a:prstGeom>
          </p:spPr>
        </p:pic>
      </p:grpSp>
      <p:grpSp>
        <p:nvGrpSpPr>
          <p:cNvPr id="8" name="Group 7">
            <a:extLst>
              <a:ext uri="{FF2B5EF4-FFF2-40B4-BE49-F238E27FC236}">
                <a16:creationId xmlns:a16="http://schemas.microsoft.com/office/drawing/2014/main" id="{9D73033E-B20E-449B-9AF4-CA549ADCCC15}"/>
              </a:ext>
            </a:extLst>
          </p:cNvPr>
          <p:cNvGrpSpPr/>
          <p:nvPr/>
        </p:nvGrpSpPr>
        <p:grpSpPr>
          <a:xfrm>
            <a:off x="7796668" y="2092509"/>
            <a:ext cx="1379268" cy="1017971"/>
            <a:chOff x="9107485" y="3113142"/>
            <a:chExt cx="1407324" cy="1058668"/>
          </a:xfrm>
        </p:grpSpPr>
        <p:sp>
          <p:nvSpPr>
            <p:cNvPr id="44" name="Rectangle 43">
              <a:extLst>
                <a:ext uri="{FF2B5EF4-FFF2-40B4-BE49-F238E27FC236}">
                  <a16:creationId xmlns:a16="http://schemas.microsoft.com/office/drawing/2014/main" id="{F27A19A7-9EE9-4600-B8C1-59888D384D5B}"/>
                </a:ext>
              </a:extLst>
            </p:cNvPr>
            <p:cNvSpPr/>
            <p:nvPr/>
          </p:nvSpPr>
          <p:spPr bwMode="auto">
            <a:xfrm>
              <a:off x="9107485" y="3113142"/>
              <a:ext cx="1407324" cy="1058668"/>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w="3175">
                    <a:noFill/>
                  </a:ln>
                  <a:solidFill>
                    <a:srgbClr val="3C3C41"/>
                  </a:solidFill>
                  <a:effectLst/>
                  <a:uLnTx/>
                  <a:uFillTx/>
                  <a:latin typeface="Segoe UI Semibold"/>
                  <a:ea typeface="+mn-ea"/>
                  <a:cs typeface="Segoe UI" pitchFamily="34" charset="0"/>
                </a:rPr>
                <a:t>Containers</a:t>
              </a:r>
            </a:p>
          </p:txBody>
        </p:sp>
        <p:grpSp>
          <p:nvGrpSpPr>
            <p:cNvPr id="120" name="Group 119">
              <a:extLst>
                <a:ext uri="{FF2B5EF4-FFF2-40B4-BE49-F238E27FC236}">
                  <a16:creationId xmlns:a16="http://schemas.microsoft.com/office/drawing/2014/main" id="{68B33BE4-FCF4-4CDE-9722-A3D62888092F}"/>
                </a:ext>
              </a:extLst>
            </p:cNvPr>
            <p:cNvGrpSpPr/>
            <p:nvPr/>
          </p:nvGrpSpPr>
          <p:grpSpPr>
            <a:xfrm>
              <a:off x="9332118" y="3292564"/>
              <a:ext cx="958058" cy="436860"/>
              <a:chOff x="6627012" y="2627325"/>
              <a:chExt cx="958058" cy="436860"/>
            </a:xfrm>
          </p:grpSpPr>
          <p:pic>
            <p:nvPicPr>
              <p:cNvPr id="118" name="Picture 2" descr="×ª××¦××ª ×ª××× × ×¢×××¨ âªAKS Azureâ¬â">
                <a:extLst>
                  <a:ext uri="{FF2B5EF4-FFF2-40B4-BE49-F238E27FC236}">
                    <a16:creationId xmlns:a16="http://schemas.microsoft.com/office/drawing/2014/main" id="{089F4721-8FE1-43B0-A87A-DD2621A319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7012" y="2669414"/>
                <a:ext cx="352682" cy="35268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ª××¦××ª ×ª××× × ×¢×××¨ âªazure container registryâ¬â">
                <a:extLst>
                  <a:ext uri="{FF2B5EF4-FFF2-40B4-BE49-F238E27FC236}">
                    <a16:creationId xmlns:a16="http://schemas.microsoft.com/office/drawing/2014/main" id="{1F076E7D-4C5F-48C8-B2DF-8D23FB85AFA2}"/>
                  </a:ext>
                </a:extLst>
              </p:cNvPr>
              <p:cNvPicPr>
                <a:picLocks noChangeAspect="1" noChangeArrowheads="1"/>
              </p:cNvPicPr>
              <p:nvPr/>
            </p:nvPicPr>
            <p:blipFill>
              <a:blip r:embed="rId7" cstate="print">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7148210" y="2627325"/>
                <a:ext cx="436860" cy="4368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4ED9B862-744D-47D3-9B90-33244B19A60B}"/>
              </a:ext>
            </a:extLst>
          </p:cNvPr>
          <p:cNvGrpSpPr/>
          <p:nvPr/>
        </p:nvGrpSpPr>
        <p:grpSpPr>
          <a:xfrm>
            <a:off x="5643459" y="5564431"/>
            <a:ext cx="5771340" cy="598752"/>
            <a:chOff x="6118225" y="5612638"/>
            <a:chExt cx="5888737" cy="610932"/>
          </a:xfrm>
        </p:grpSpPr>
        <p:grpSp>
          <p:nvGrpSpPr>
            <p:cNvPr id="54" name="Group 53">
              <a:extLst>
                <a:ext uri="{FF2B5EF4-FFF2-40B4-BE49-F238E27FC236}">
                  <a16:creationId xmlns:a16="http://schemas.microsoft.com/office/drawing/2014/main" id="{0DB5DF6D-631D-4457-BFCE-D8D176441E83}"/>
                </a:ext>
              </a:extLst>
            </p:cNvPr>
            <p:cNvGrpSpPr/>
            <p:nvPr/>
          </p:nvGrpSpPr>
          <p:grpSpPr>
            <a:xfrm>
              <a:off x="6118225" y="5612638"/>
              <a:ext cx="5888737" cy="389837"/>
              <a:chOff x="6118225" y="5853641"/>
              <a:chExt cx="5888737" cy="273484"/>
            </a:xfrm>
          </p:grpSpPr>
          <p:cxnSp>
            <p:nvCxnSpPr>
              <p:cNvPr id="48" name="Straight Connector 47">
                <a:extLst>
                  <a:ext uri="{FF2B5EF4-FFF2-40B4-BE49-F238E27FC236}">
                    <a16:creationId xmlns:a16="http://schemas.microsoft.com/office/drawing/2014/main" id="{3BF270A1-A28B-47E8-A3F5-21AC744C63D0}"/>
                  </a:ext>
                </a:extLst>
              </p:cNvPr>
              <p:cNvCxnSpPr/>
              <p:nvPr/>
            </p:nvCxnSpPr>
            <p:spPr>
              <a:xfrm>
                <a:off x="6118226" y="6127125"/>
                <a:ext cx="588873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950BA2-D69F-43BD-B8F5-3031B36D8009}"/>
                  </a:ext>
                </a:extLst>
              </p:cNvPr>
              <p:cNvCxnSpPr/>
              <p:nvPr/>
            </p:nvCxnSpPr>
            <p:spPr>
              <a:xfrm flipV="1">
                <a:off x="6118225" y="5853641"/>
                <a:ext cx="0" cy="272561"/>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22160DF-5C18-41BC-9DA5-E57EA3D92A92}"/>
                  </a:ext>
                </a:extLst>
              </p:cNvPr>
              <p:cNvCxnSpPr/>
              <p:nvPr/>
            </p:nvCxnSpPr>
            <p:spPr>
              <a:xfrm flipV="1">
                <a:off x="12006962" y="5853641"/>
                <a:ext cx="0" cy="272561"/>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17494D0-0707-4760-B3DA-D27A842842E6}"/>
                </a:ext>
              </a:extLst>
            </p:cNvPr>
            <p:cNvSpPr txBox="1"/>
            <p:nvPr/>
          </p:nvSpPr>
          <p:spPr>
            <a:xfrm>
              <a:off x="7585070" y="5784569"/>
              <a:ext cx="3044830" cy="439001"/>
            </a:xfrm>
            <a:prstGeom prst="rect">
              <a:avLst/>
            </a:prstGeom>
            <a:solidFill>
              <a:schemeClr val="bg1"/>
            </a:solidFill>
          </p:spPr>
          <p:txBody>
            <a:bodyPr wrap="square" lIns="89617" tIns="89617" rIns="89617" bIns="8961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w="3175">
                    <a:noFill/>
                  </a:ln>
                  <a:solidFill>
                    <a:srgbClr val="000000"/>
                  </a:solidFill>
                  <a:effectLst/>
                  <a:uLnTx/>
                  <a:uFillTx/>
                  <a:latin typeface="Segoe UI Semibold"/>
                  <a:ea typeface="+mn-ea"/>
                  <a:cs typeface="Segoe UI" pitchFamily="34" charset="0"/>
                </a:rPr>
                <a:t>Cloud workload protection</a:t>
              </a:r>
            </a:p>
          </p:txBody>
        </p:sp>
      </p:grpSp>
      <p:pic>
        <p:nvPicPr>
          <p:cNvPr id="62" name="Graphic 61">
            <a:extLst>
              <a:ext uri="{FF2B5EF4-FFF2-40B4-BE49-F238E27FC236}">
                <a16:creationId xmlns:a16="http://schemas.microsoft.com/office/drawing/2014/main" id="{80AC7066-C0A1-4E97-B1BA-CB8C63254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94175" y="2218193"/>
            <a:ext cx="342798" cy="316260"/>
          </a:xfrm>
          <a:prstGeom prst="rect">
            <a:avLst/>
          </a:prstGeom>
        </p:spPr>
      </p:pic>
      <p:grpSp>
        <p:nvGrpSpPr>
          <p:cNvPr id="63" name="Group 62">
            <a:extLst>
              <a:ext uri="{FF2B5EF4-FFF2-40B4-BE49-F238E27FC236}">
                <a16:creationId xmlns:a16="http://schemas.microsoft.com/office/drawing/2014/main" id="{DC3FE336-4A5E-49E5-A622-DE0EEE52ABB2}"/>
              </a:ext>
            </a:extLst>
          </p:cNvPr>
          <p:cNvGrpSpPr/>
          <p:nvPr/>
        </p:nvGrpSpPr>
        <p:grpSpPr>
          <a:xfrm>
            <a:off x="7230296" y="2218194"/>
            <a:ext cx="174222" cy="341240"/>
            <a:chOff x="7186708" y="3056178"/>
            <a:chExt cx="349233" cy="698464"/>
          </a:xfrm>
        </p:grpSpPr>
        <p:sp>
          <p:nvSpPr>
            <p:cNvPr id="64" name="Rectangle 5">
              <a:extLst>
                <a:ext uri="{FF2B5EF4-FFF2-40B4-BE49-F238E27FC236}">
                  <a16:creationId xmlns:a16="http://schemas.microsoft.com/office/drawing/2014/main" id="{87676E63-8BD8-4372-865B-3BDB8F79B3CC}"/>
                </a:ext>
              </a:extLst>
            </p:cNvPr>
            <p:cNvSpPr>
              <a:spLocks noChangeArrowheads="1"/>
            </p:cNvSpPr>
            <p:nvPr/>
          </p:nvSpPr>
          <p:spPr bwMode="auto">
            <a:xfrm>
              <a:off x="7186708" y="3056178"/>
              <a:ext cx="349233" cy="6984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sp>
          <p:nvSpPr>
            <p:cNvPr id="65" name="Rectangle 6">
              <a:extLst>
                <a:ext uri="{FF2B5EF4-FFF2-40B4-BE49-F238E27FC236}">
                  <a16:creationId xmlns:a16="http://schemas.microsoft.com/office/drawing/2014/main" id="{F7D72226-D922-47D2-8DB4-2D31CFEC75CD}"/>
                </a:ext>
              </a:extLst>
            </p:cNvPr>
            <p:cNvSpPr>
              <a:spLocks noChangeArrowheads="1"/>
            </p:cNvSpPr>
            <p:nvPr/>
          </p:nvSpPr>
          <p:spPr bwMode="auto">
            <a:xfrm>
              <a:off x="7229662" y="3558550"/>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sp>
          <p:nvSpPr>
            <p:cNvPr id="68" name="Rectangle 7">
              <a:extLst>
                <a:ext uri="{FF2B5EF4-FFF2-40B4-BE49-F238E27FC236}">
                  <a16:creationId xmlns:a16="http://schemas.microsoft.com/office/drawing/2014/main" id="{D5954EED-5273-437A-B61F-F571A2BEF97E}"/>
                </a:ext>
              </a:extLst>
            </p:cNvPr>
            <p:cNvSpPr>
              <a:spLocks noChangeArrowheads="1"/>
            </p:cNvSpPr>
            <p:nvPr/>
          </p:nvSpPr>
          <p:spPr bwMode="auto">
            <a:xfrm>
              <a:off x="7229662" y="3121543"/>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sp>
          <p:nvSpPr>
            <p:cNvPr id="69" name="Rectangle 8">
              <a:extLst>
                <a:ext uri="{FF2B5EF4-FFF2-40B4-BE49-F238E27FC236}">
                  <a16:creationId xmlns:a16="http://schemas.microsoft.com/office/drawing/2014/main" id="{C357401A-D8C3-45A0-BDCD-A03D904ACE3F}"/>
                </a:ext>
              </a:extLst>
            </p:cNvPr>
            <p:cNvSpPr>
              <a:spLocks noChangeArrowheads="1"/>
            </p:cNvSpPr>
            <p:nvPr/>
          </p:nvSpPr>
          <p:spPr bwMode="auto">
            <a:xfrm>
              <a:off x="7229662" y="3646324"/>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26" tIns="52714" rIns="105426" bIns="52714" numCol="1" anchor="t" anchorCtr="0" compatLnSpc="1">
              <a:prstTxWarp prst="textNoShape">
                <a:avLst/>
              </a:prstTxWarp>
            </a:bodyPr>
            <a:lstStyle/>
            <a:p>
              <a:pPr marL="0" marR="0" lvl="0" indent="0" algn="l" defTabSz="1075250" rtl="0" eaLnBrk="1" fontAlgn="auto" latinLnBrk="0" hangingPunct="1">
                <a:lnSpc>
                  <a:spcPct val="100000"/>
                </a:lnSpc>
                <a:spcBef>
                  <a:spcPts val="0"/>
                </a:spcBef>
                <a:spcAft>
                  <a:spcPts val="0"/>
                </a:spcAft>
                <a:buClrTx/>
                <a:buSzTx/>
                <a:buFontTx/>
                <a:buNone/>
                <a:tabLst/>
                <a:defRPr/>
              </a:pPr>
              <a:endParaRPr kumimoji="0" lang="en-US" sz="2074"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70" name="Graphic 69">
            <a:extLst>
              <a:ext uri="{FF2B5EF4-FFF2-40B4-BE49-F238E27FC236}">
                <a16:creationId xmlns:a16="http://schemas.microsoft.com/office/drawing/2014/main" id="{D0549ECE-3320-4A38-90D8-B13DB103DB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31138" y="2282387"/>
            <a:ext cx="398192" cy="398192"/>
          </a:xfrm>
          <a:prstGeom prst="rect">
            <a:avLst/>
          </a:prstGeom>
        </p:spPr>
      </p:pic>
      <p:pic>
        <p:nvPicPr>
          <p:cNvPr id="72" name="Graphic 71">
            <a:extLst>
              <a:ext uri="{FF2B5EF4-FFF2-40B4-BE49-F238E27FC236}">
                <a16:creationId xmlns:a16="http://schemas.microsoft.com/office/drawing/2014/main" id="{586A4EF6-84FD-463A-B85F-82C1BCFA32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8774" y="4533817"/>
            <a:ext cx="484005" cy="484005"/>
          </a:xfrm>
          <a:prstGeom prst="rect">
            <a:avLst/>
          </a:prstGeom>
        </p:spPr>
      </p:pic>
      <p:sp>
        <p:nvSpPr>
          <p:cNvPr id="80" name="Text Placeholder 17">
            <a:extLst>
              <a:ext uri="{FF2B5EF4-FFF2-40B4-BE49-F238E27FC236}">
                <a16:creationId xmlns:a16="http://schemas.microsoft.com/office/drawing/2014/main" id="{21BCE1E5-7478-4309-A92D-D83809C53786}"/>
              </a:ext>
            </a:extLst>
          </p:cNvPr>
          <p:cNvSpPr>
            <a:spLocks noGrp="1"/>
          </p:cNvSpPr>
          <p:nvPr>
            <p:ph type="body" sz="quarter" idx="10"/>
          </p:nvPr>
        </p:nvSpPr>
        <p:spPr>
          <a:xfrm>
            <a:off x="443546" y="1937334"/>
            <a:ext cx="4377806" cy="3077609"/>
          </a:xfrm>
        </p:spPr>
        <p:txBody>
          <a:bodyPr/>
          <a:lstStyle/>
          <a:p>
            <a:pPr defTabSz="914192">
              <a:lnSpc>
                <a:spcPct val="100000"/>
              </a:lnSpc>
              <a:spcBef>
                <a:spcPts val="2353"/>
              </a:spcBef>
              <a:defRPr/>
            </a:pPr>
            <a:r>
              <a:rPr lang="en-US" sz="1765" dirty="0">
                <a:solidFill>
                  <a:schemeClr val="tx1"/>
                </a:solidFill>
                <a:latin typeface="+mn-lt"/>
              </a:rPr>
              <a:t>Detect &amp; block advanced malware and threats for Linux and Windows Servers on any cloud</a:t>
            </a:r>
          </a:p>
          <a:p>
            <a:pPr defTabSz="914192">
              <a:lnSpc>
                <a:spcPct val="100000"/>
              </a:lnSpc>
              <a:spcBef>
                <a:spcPts val="2353"/>
              </a:spcBef>
              <a:defRPr/>
            </a:pPr>
            <a:r>
              <a:rPr lang="en-US" sz="1765" dirty="0">
                <a:solidFill>
                  <a:schemeClr val="tx1"/>
                </a:solidFill>
                <a:latin typeface="+mn-lt"/>
              </a:rPr>
              <a:t>Protect cloud-native services from threats</a:t>
            </a:r>
          </a:p>
          <a:p>
            <a:pPr defTabSz="914192">
              <a:lnSpc>
                <a:spcPct val="100000"/>
              </a:lnSpc>
              <a:spcBef>
                <a:spcPts val="2353"/>
              </a:spcBef>
              <a:defRPr/>
            </a:pPr>
            <a:r>
              <a:rPr lang="en-US" sz="1765" dirty="0">
                <a:solidFill>
                  <a:schemeClr val="tx1"/>
                </a:solidFill>
                <a:latin typeface="+mn-lt"/>
              </a:rPr>
              <a:t>Protect data services against </a:t>
            </a:r>
            <a:br>
              <a:rPr lang="en-US" sz="1765" dirty="0">
                <a:solidFill>
                  <a:schemeClr val="tx1"/>
                </a:solidFill>
                <a:latin typeface="+mn-lt"/>
              </a:rPr>
            </a:br>
            <a:r>
              <a:rPr lang="en-US" sz="1765" dirty="0">
                <a:solidFill>
                  <a:schemeClr val="tx1"/>
                </a:solidFill>
                <a:latin typeface="+mn-lt"/>
              </a:rPr>
              <a:t>malicious attacks</a:t>
            </a:r>
          </a:p>
          <a:p>
            <a:pPr defTabSz="914192">
              <a:lnSpc>
                <a:spcPct val="100000"/>
              </a:lnSpc>
              <a:spcBef>
                <a:spcPts val="2353"/>
              </a:spcBef>
              <a:defRPr/>
            </a:pPr>
            <a:r>
              <a:rPr lang="en-US" sz="1765" dirty="0">
                <a:solidFill>
                  <a:schemeClr val="tx1"/>
                </a:solidFill>
                <a:latin typeface="+mn-lt"/>
              </a:rPr>
              <a:t>Protect your Azure IoT solutions with near </a:t>
            </a:r>
            <a:br>
              <a:rPr lang="en-US" sz="1765" dirty="0">
                <a:solidFill>
                  <a:schemeClr val="tx1"/>
                </a:solidFill>
                <a:latin typeface="+mn-lt"/>
              </a:rPr>
            </a:br>
            <a:r>
              <a:rPr lang="en-US" sz="1765" dirty="0">
                <a:solidFill>
                  <a:schemeClr val="tx1"/>
                </a:solidFill>
                <a:latin typeface="+mn-lt"/>
              </a:rPr>
              <a:t>real time monitoring</a:t>
            </a:r>
          </a:p>
        </p:txBody>
      </p:sp>
      <p:grpSp>
        <p:nvGrpSpPr>
          <p:cNvPr id="47" name="Group 46">
            <a:extLst>
              <a:ext uri="{FF2B5EF4-FFF2-40B4-BE49-F238E27FC236}">
                <a16:creationId xmlns:a16="http://schemas.microsoft.com/office/drawing/2014/main" id="{0BABA074-57E1-4803-9164-ED155FE7DDA5}"/>
              </a:ext>
            </a:extLst>
          </p:cNvPr>
          <p:cNvGrpSpPr/>
          <p:nvPr/>
        </p:nvGrpSpPr>
        <p:grpSpPr>
          <a:xfrm>
            <a:off x="11313830" y="434193"/>
            <a:ext cx="474297" cy="466156"/>
            <a:chOff x="12203856" y="3568227"/>
            <a:chExt cx="584605" cy="508377"/>
          </a:xfrm>
        </p:grpSpPr>
        <p:sp>
          <p:nvSpPr>
            <p:cNvPr id="49" name="Shield_EA18" title="Icon of a shield">
              <a:extLst>
                <a:ext uri="{FF2B5EF4-FFF2-40B4-BE49-F238E27FC236}">
                  <a16:creationId xmlns:a16="http://schemas.microsoft.com/office/drawing/2014/main" id="{329982A0-9734-4EF0-8D1C-676DB7E5ADBF}"/>
                </a:ext>
              </a:extLst>
            </p:cNvPr>
            <p:cNvSpPr>
              <a:spLocks noChangeAspect="1"/>
            </p:cNvSpPr>
            <p:nvPr/>
          </p:nvSpPr>
          <p:spPr bwMode="auto">
            <a:xfrm>
              <a:off x="12203856" y="3568227"/>
              <a:ext cx="465860" cy="50837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52" name="Picture 51">
              <a:extLst>
                <a:ext uri="{FF2B5EF4-FFF2-40B4-BE49-F238E27FC236}">
                  <a16:creationId xmlns:a16="http://schemas.microsoft.com/office/drawing/2014/main" id="{BFD9FCC8-244D-48B3-85E1-242043080043}"/>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5914" y="3784056"/>
              <a:ext cx="292547" cy="292548"/>
            </a:xfrm>
            <a:prstGeom prst="rect">
              <a:avLst/>
            </a:prstGeom>
          </p:spPr>
        </p:pic>
      </p:grpSp>
      <p:grpSp>
        <p:nvGrpSpPr>
          <p:cNvPr id="55" name="Group 54">
            <a:extLst>
              <a:ext uri="{FF2B5EF4-FFF2-40B4-BE49-F238E27FC236}">
                <a16:creationId xmlns:a16="http://schemas.microsoft.com/office/drawing/2014/main" id="{6A953F2C-5692-496F-9284-134FB6B2BC30}"/>
              </a:ext>
            </a:extLst>
          </p:cNvPr>
          <p:cNvGrpSpPr/>
          <p:nvPr/>
        </p:nvGrpSpPr>
        <p:grpSpPr>
          <a:xfrm>
            <a:off x="0" y="6494753"/>
            <a:ext cx="12192000" cy="472960"/>
            <a:chOff x="0" y="6494753"/>
            <a:chExt cx="12192000" cy="472960"/>
          </a:xfrm>
        </p:grpSpPr>
        <p:sp>
          <p:nvSpPr>
            <p:cNvPr id="56" name="Rectangle 55">
              <a:extLst>
                <a:ext uri="{FF2B5EF4-FFF2-40B4-BE49-F238E27FC236}">
                  <a16:creationId xmlns:a16="http://schemas.microsoft.com/office/drawing/2014/main" id="{4B017A2C-FBA9-4E08-9576-C6C859CEEA7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EAF1C3AB-F600-4CC3-959A-1C1DF777881C}"/>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54529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672355"/>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drivers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989" y="1364833"/>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27228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3DE44-037D-4826-9A30-8C85CF1D6D27}"/>
              </a:ext>
            </a:extLst>
          </p:cNvPr>
          <p:cNvSpPr>
            <a:spLocks noGrp="1"/>
          </p:cNvSpPr>
          <p:nvPr>
            <p:ph type="ctrTitle" idx="4294967295"/>
          </p:nvPr>
        </p:nvSpPr>
        <p:spPr>
          <a:xfrm>
            <a:off x="1123356" y="1188637"/>
            <a:ext cx="9984615" cy="1597228"/>
          </a:xfrm>
        </p:spPr>
        <p:txBody>
          <a:bodyPr vert="horz" lIns="91440" tIns="45720" rIns="91440" bIns="45720" rtlCol="0" anchor="ctr">
            <a:normAutofit/>
          </a:bodyPr>
          <a:lstStyle/>
          <a:p>
            <a:r>
              <a:rPr lang="en-US" sz="3300" dirty="0"/>
              <a:t>Thank you!</a:t>
            </a:r>
            <a:br>
              <a:rPr lang="en-US" sz="3300" dirty="0"/>
            </a:br>
            <a:br>
              <a:rPr lang="en-US" sz="3300" dirty="0"/>
            </a:br>
            <a:r>
              <a:rPr lang="en-US" sz="3300" dirty="0"/>
              <a:t>Resources: </a:t>
            </a:r>
            <a:r>
              <a:rPr lang="en-US" sz="3300" b="1" u="sng" dirty="0"/>
              <a:t>https://aka.ms/azure-hybrid-story</a:t>
            </a: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4294967295"/>
          </p:nvPr>
        </p:nvSpPr>
        <p:spPr>
          <a:xfrm>
            <a:off x="5255260" y="2998278"/>
            <a:ext cx="4428236" cy="2728198"/>
          </a:xfrm>
        </p:spPr>
        <p:txBody>
          <a:bodyPr vert="horz" lIns="91440" tIns="45720" rIns="91440" bIns="45720" rtlCol="0" anchor="t">
            <a:normAutofit/>
          </a:bodyPr>
          <a:lstStyle/>
          <a:p>
            <a:pPr>
              <a:buFont typeface="Arial" panose="020B0604020202020204" pitchFamily="34" charset="0"/>
              <a:buChar char="•"/>
            </a:pPr>
            <a:endParaRPr lang="en-US" sz="2000"/>
          </a:p>
          <a:p>
            <a:pPr marL="0" indent="0">
              <a:buNone/>
            </a:pPr>
            <a:r>
              <a:rPr lang="en-US" sz="2000"/>
              <a:t>Sarah Lean</a:t>
            </a:r>
          </a:p>
          <a:p>
            <a:pPr marL="0" indent="0">
              <a:buNone/>
            </a:pPr>
            <a:r>
              <a:rPr lang="en-US" sz="2000" i="1"/>
              <a:t>Senior Cloud Advocate</a:t>
            </a:r>
          </a:p>
          <a:p>
            <a:pPr marL="0" indent="0">
              <a:buNone/>
            </a:pPr>
            <a:r>
              <a:rPr lang="en-US" sz="2000" i="1"/>
              <a:t>@Techielass </a:t>
            </a:r>
          </a:p>
          <a:p>
            <a:pPr marL="0" indent="0">
              <a:buNone/>
            </a:pPr>
            <a:r>
              <a:rPr lang="en-US" sz="2000" i="1"/>
              <a:t>www.techielass.com</a:t>
            </a:r>
            <a:br>
              <a:rPr lang="en-US" sz="2000" i="1"/>
            </a:br>
            <a:endParaRPr lang="en-US" sz="2000" i="1"/>
          </a:p>
          <a:p>
            <a:pPr>
              <a:buFont typeface="Arial" panose="020B0604020202020204" pitchFamily="34" charset="0"/>
              <a:buChar char="•"/>
            </a:pPr>
            <a:endParaRPr lang="en-US" sz="2000"/>
          </a:p>
          <a:p>
            <a:pPr>
              <a:buFont typeface="Arial" panose="020B0604020202020204" pitchFamily="34" charset="0"/>
              <a:buChar char="•"/>
            </a:pPr>
            <a:endParaRPr lang="en-US" sz="2000" i="1"/>
          </a:p>
          <a:p>
            <a:pPr>
              <a:buFont typeface="Arial" panose="020B0604020202020204" pitchFamily="34" charset="0"/>
              <a:buChar char="•"/>
            </a:pPr>
            <a:endParaRPr lang="en-US" sz="2000" i="1"/>
          </a:p>
          <a:p>
            <a:pPr>
              <a:buFont typeface="Arial" panose="020B0604020202020204" pitchFamily="34" charset="0"/>
              <a:buChar char="•"/>
            </a:pPr>
            <a:endParaRPr lang="en-US" sz="2000"/>
          </a:p>
        </p:txBody>
      </p:sp>
      <p:grpSp>
        <p:nvGrpSpPr>
          <p:cNvPr id="8" name="Group 7">
            <a:extLst>
              <a:ext uri="{FF2B5EF4-FFF2-40B4-BE49-F238E27FC236}">
                <a16:creationId xmlns:a16="http://schemas.microsoft.com/office/drawing/2014/main" id="{9F544F1F-12F6-44CA-BFA8-C686757A81AB}"/>
              </a:ext>
            </a:extLst>
          </p:cNvPr>
          <p:cNvGrpSpPr/>
          <p:nvPr/>
        </p:nvGrpSpPr>
        <p:grpSpPr>
          <a:xfrm>
            <a:off x="0" y="6494753"/>
            <a:ext cx="12192000" cy="472960"/>
            <a:chOff x="0" y="6494753"/>
            <a:chExt cx="12192000" cy="472960"/>
          </a:xfrm>
        </p:grpSpPr>
        <p:sp>
          <p:nvSpPr>
            <p:cNvPr id="9" name="Rectangle 8">
              <a:extLst>
                <a:ext uri="{FF2B5EF4-FFF2-40B4-BE49-F238E27FC236}">
                  <a16:creationId xmlns:a16="http://schemas.microsoft.com/office/drawing/2014/main" id="{AD1E0CED-547B-4664-8504-9513B592F1AC}"/>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FCA0BDF-B6B6-425E-BCF4-6B2DD360CE9D}"/>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a:solidFill>
                  <a:schemeClr val="bg1"/>
                </a:solidFill>
              </a:endParaRPr>
            </a:p>
          </p:txBody>
        </p:sp>
      </p:grpSp>
      <p:pic>
        <p:nvPicPr>
          <p:cNvPr id="16" name="Picture 15" descr="A picture containing clock&#10;&#10;Description automatically generated">
            <a:extLst>
              <a:ext uri="{FF2B5EF4-FFF2-40B4-BE49-F238E27FC236}">
                <a16:creationId xmlns:a16="http://schemas.microsoft.com/office/drawing/2014/main" id="{73BEA71B-1DAC-4A53-931A-2AC2C3556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58" y="2649478"/>
            <a:ext cx="3506773" cy="3506773"/>
          </a:xfrm>
          <a:prstGeom prst="rect">
            <a:avLst/>
          </a:prstGeom>
        </p:spPr>
      </p:pic>
    </p:spTree>
    <p:extLst>
      <p:ext uri="{BB962C8B-B14F-4D97-AF65-F5344CB8AC3E}">
        <p14:creationId xmlns:p14="http://schemas.microsoft.com/office/powerpoint/2010/main" val="100912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close up of a sign&#10;&#10;Description automatically generated">
            <a:extLst>
              <a:ext uri="{FF2B5EF4-FFF2-40B4-BE49-F238E27FC236}">
                <a16:creationId xmlns:a16="http://schemas.microsoft.com/office/drawing/2014/main" id="{42C423FD-8D77-4FA6-B26A-67450A735D08}"/>
              </a:ext>
            </a:extLst>
          </p:cNvPr>
          <p:cNvPicPr>
            <a:picLocks noChangeAspect="1"/>
          </p:cNvPicPr>
          <p:nvPr/>
        </p:nvPicPr>
        <p:blipFill>
          <a:blip r:embed="rId3"/>
          <a:stretch>
            <a:fillRect/>
          </a:stretch>
        </p:blipFill>
        <p:spPr>
          <a:xfrm>
            <a:off x="819477" y="2329467"/>
            <a:ext cx="10105697" cy="1835120"/>
          </a:xfrm>
          <a:prstGeom prst="rect">
            <a:avLst/>
          </a:prstGeom>
        </p:spPr>
      </p:pic>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249134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close up of a sign&#10;&#10;Description automatically generated">
            <a:extLst>
              <a:ext uri="{FF2B5EF4-FFF2-40B4-BE49-F238E27FC236}">
                <a16:creationId xmlns:a16="http://schemas.microsoft.com/office/drawing/2014/main" id="{42C423FD-8D77-4FA6-B26A-67450A735D08}"/>
              </a:ext>
            </a:extLst>
          </p:cNvPr>
          <p:cNvPicPr>
            <a:picLocks noChangeAspect="1"/>
          </p:cNvPicPr>
          <p:nvPr/>
        </p:nvPicPr>
        <p:blipFill>
          <a:blip r:embed="rId3"/>
          <a:stretch>
            <a:fillRect/>
          </a:stretch>
        </p:blipFill>
        <p:spPr>
          <a:xfrm>
            <a:off x="867102" y="204650"/>
            <a:ext cx="10105697" cy="1835120"/>
          </a:xfrm>
          <a:prstGeom prst="rect">
            <a:avLst/>
          </a:prstGeom>
        </p:spPr>
      </p:pic>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pic>
        <p:nvPicPr>
          <p:cNvPr id="8" name="Picture 7" descr="A Tailwind Traders sign in front of a building that represents the Tailwind Traders website">
            <a:extLst>
              <a:ext uri="{FF2B5EF4-FFF2-40B4-BE49-F238E27FC236}">
                <a16:creationId xmlns:a16="http://schemas.microsoft.com/office/drawing/2014/main" id="{E352D019-5935-4D64-AB5B-3596166DDE51}"/>
              </a:ext>
            </a:extLst>
          </p:cNvPr>
          <p:cNvPicPr>
            <a:picLocks noChangeAspect="1"/>
          </p:cNvPicPr>
          <p:nvPr/>
        </p:nvPicPr>
        <p:blipFill>
          <a:blip r:embed="rId4"/>
          <a:stretch>
            <a:fillRect/>
          </a:stretch>
        </p:blipFill>
        <p:spPr>
          <a:xfrm>
            <a:off x="2397457" y="2427889"/>
            <a:ext cx="7585211" cy="3679442"/>
          </a:xfrm>
          <a:prstGeom prst="rect">
            <a:avLst/>
          </a:prstGeom>
        </p:spPr>
      </p:pic>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1438602" y="1824038"/>
            <a:ext cx="8792792" cy="2646878"/>
          </a:xfrm>
          <a:prstGeom prst="rect">
            <a:avLst/>
          </a:prstGeom>
          <a:noFill/>
        </p:spPr>
        <p:txBody>
          <a:bodyPr wrap="none" rtlCol="0">
            <a:spAutoFit/>
          </a:bodyPr>
          <a:lstStyle/>
          <a:p>
            <a:r>
              <a:rPr lang="en-GB" sz="16600" b="1" dirty="0">
                <a:ln w="22225">
                  <a:solidFill>
                    <a:schemeClr val="accent2"/>
                  </a:solidFill>
                  <a:prstDash val="solid"/>
                </a:ln>
                <a:solidFill>
                  <a:schemeClr val="accent2">
                    <a:lumMod val="40000"/>
                    <a:lumOff val="60000"/>
                  </a:schemeClr>
                </a:solidFill>
                <a:latin typeface="Bangers" panose="00000500000000000000" pitchFamily="2" charset="0"/>
              </a:rPr>
              <a:t>THE WEBSITE</a:t>
            </a:r>
          </a:p>
        </p:txBody>
      </p:sp>
    </p:spTree>
    <p:extLst>
      <p:ext uri="{BB962C8B-B14F-4D97-AF65-F5344CB8AC3E}">
        <p14:creationId xmlns:p14="http://schemas.microsoft.com/office/powerpoint/2010/main" val="43589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61CAA3-1416-CB46-872B-A77FD3FCF820}"/>
              </a:ext>
            </a:extLst>
          </p:cNvPr>
          <p:cNvSpPr/>
          <p:nvPr/>
        </p:nvSpPr>
        <p:spPr bwMode="auto">
          <a:xfrm>
            <a:off x="0" y="2756452"/>
            <a:ext cx="12192000" cy="4101548"/>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dirty="0"/>
              <a:t>Traffic Manager</a:t>
            </a:r>
          </a:p>
        </p:txBody>
      </p:sp>
      <p:pic>
        <p:nvPicPr>
          <p:cNvPr id="8" name="Graphic 7">
            <a:extLst>
              <a:ext uri="{FF2B5EF4-FFF2-40B4-BE49-F238E27FC236}">
                <a16:creationId xmlns:a16="http://schemas.microsoft.com/office/drawing/2014/main" id="{70F4F5E8-4D85-9346-AD92-22772FE086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sp>
        <p:nvSpPr>
          <p:cNvPr id="9" name="TextBox 8">
            <a:extLst>
              <a:ext uri="{FF2B5EF4-FFF2-40B4-BE49-F238E27FC236}">
                <a16:creationId xmlns:a16="http://schemas.microsoft.com/office/drawing/2014/main" id="{045A15A4-1DC5-7242-8A77-2763F9667660}"/>
              </a:ext>
            </a:extLst>
          </p:cNvPr>
          <p:cNvSpPr txBox="1"/>
          <p:nvPr/>
        </p:nvSpPr>
        <p:spPr>
          <a:xfrm>
            <a:off x="468994" y="3500884"/>
            <a:ext cx="2577061" cy="1354217"/>
          </a:xfrm>
          <a:prstGeom prst="rect">
            <a:avLst/>
          </a:prstGeom>
          <a:noFill/>
        </p:spPr>
        <p:txBody>
          <a:bodyPr wrap="square" lIns="91440" tIns="45720" rIns="91440" bIns="45720" rtlCol="0" anchor="t">
            <a:spAutoFit/>
          </a:bodyPr>
          <a:lstStyle/>
          <a:p>
            <a:pPr>
              <a:spcAft>
                <a:spcPts val="1200"/>
              </a:spcAft>
            </a:pPr>
            <a:r>
              <a:rPr lang="en-US" sz="2400" b="1" dirty="0">
                <a:solidFill>
                  <a:schemeClr val="accent1"/>
                </a:solidFill>
                <a:latin typeface="Segoe UI Semibold" panose="020B0702040204020203" pitchFamily="34" charset="0"/>
                <a:cs typeface="Segoe UI Semibold" panose="020B0702040204020203" pitchFamily="34" charset="0"/>
              </a:rPr>
              <a:t>DNS-based load balancer</a:t>
            </a:r>
          </a:p>
          <a:p>
            <a:pPr>
              <a:spcAft>
                <a:spcPts val="1200"/>
              </a:spcAft>
            </a:pPr>
            <a:endParaRPr lang="en-US" sz="2400" b="1" dirty="0">
              <a:solidFill>
                <a:schemeClr val="accent1"/>
              </a:soli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5956742F-761B-1844-83EE-1CDABDFBE84F}"/>
              </a:ext>
            </a:extLst>
          </p:cNvPr>
          <p:cNvSpPr txBox="1"/>
          <p:nvPr/>
        </p:nvSpPr>
        <p:spPr>
          <a:xfrm>
            <a:off x="3361311" y="3500884"/>
            <a:ext cx="2577061" cy="1908215"/>
          </a:xfrm>
          <a:prstGeom prst="rect">
            <a:avLst/>
          </a:prstGeom>
          <a:noFill/>
        </p:spPr>
        <p:txBody>
          <a:bodyPr wrap="square" rtlCol="0">
            <a:spAutoFit/>
          </a:bodyPr>
          <a:lstStyle/>
          <a:p>
            <a:pPr lvl="0">
              <a:spcAft>
                <a:spcPts val="1200"/>
              </a:spcAft>
            </a:pPr>
            <a:r>
              <a:rPr lang="en-US" sz="2400" dirty="0">
                <a:solidFill>
                  <a:schemeClr val="accent1"/>
                </a:solidFill>
                <a:latin typeface="Segoe UI Semibold"/>
              </a:rPr>
              <a:t>Supports external, non-Azure endpoints</a:t>
            </a:r>
          </a:p>
          <a:p>
            <a:pPr marL="0" lvl="1">
              <a:spcAft>
                <a:spcPts val="1200"/>
              </a:spcAft>
            </a:pPr>
            <a:r>
              <a:rPr lang="en-US" dirty="0">
                <a:solidFill>
                  <a:schemeClr val="tx1">
                    <a:lumMod val="85000"/>
                  </a:schemeClr>
                </a:solidFill>
                <a:latin typeface="Segoe UI" panose="020B0502040204020203" pitchFamily="34" charset="0"/>
              </a:rPr>
              <a:t>Hybrid cloud and on-premises deployments</a:t>
            </a:r>
          </a:p>
        </p:txBody>
      </p:sp>
      <p:sp>
        <p:nvSpPr>
          <p:cNvPr id="11" name="TextBox 10">
            <a:extLst>
              <a:ext uri="{FF2B5EF4-FFF2-40B4-BE49-F238E27FC236}">
                <a16:creationId xmlns:a16="http://schemas.microsoft.com/office/drawing/2014/main" id="{4725A968-989B-4748-9D47-E6914E8DE081}"/>
              </a:ext>
            </a:extLst>
          </p:cNvPr>
          <p:cNvSpPr txBox="1"/>
          <p:nvPr/>
        </p:nvSpPr>
        <p:spPr>
          <a:xfrm>
            <a:off x="6253628" y="3500884"/>
            <a:ext cx="2577061" cy="830997"/>
          </a:xfrm>
          <a:prstGeom prst="rect">
            <a:avLst/>
          </a:prstGeom>
          <a:noFill/>
        </p:spPr>
        <p:txBody>
          <a:bodyPr wrap="square" lIns="91440" tIns="45720" rIns="91440" bIns="45720" rtlCol="0" anchor="t">
            <a:spAutoFit/>
          </a:bodyPr>
          <a:lstStyle/>
          <a:p>
            <a:pPr>
              <a:spcAft>
                <a:spcPts val="1200"/>
              </a:spcAft>
            </a:pPr>
            <a:r>
              <a:rPr lang="en-US" sz="2400">
                <a:solidFill>
                  <a:schemeClr val="accent1"/>
                </a:solidFill>
                <a:latin typeface="Segoe UI Semibold"/>
              </a:rPr>
              <a:t>Public facing endpoint</a:t>
            </a:r>
          </a:p>
        </p:txBody>
      </p:sp>
      <p:sp>
        <p:nvSpPr>
          <p:cNvPr id="13" name="TextBox 12">
            <a:extLst>
              <a:ext uri="{FF2B5EF4-FFF2-40B4-BE49-F238E27FC236}">
                <a16:creationId xmlns:a16="http://schemas.microsoft.com/office/drawing/2014/main" id="{3278AA43-B4D6-1D4C-9118-67AAC6075798}"/>
              </a:ext>
            </a:extLst>
          </p:cNvPr>
          <p:cNvSpPr txBox="1"/>
          <p:nvPr/>
        </p:nvSpPr>
        <p:spPr>
          <a:xfrm>
            <a:off x="9145945" y="3500884"/>
            <a:ext cx="2577061" cy="2092881"/>
          </a:xfrm>
          <a:prstGeom prst="rect">
            <a:avLst/>
          </a:prstGeom>
          <a:noFill/>
        </p:spPr>
        <p:txBody>
          <a:bodyPr wrap="square" rtlCol="0">
            <a:spAutoFit/>
          </a:bodyPr>
          <a:lstStyle/>
          <a:p>
            <a:pPr>
              <a:spcAft>
                <a:spcPts val="1200"/>
              </a:spcAft>
            </a:pPr>
            <a:r>
              <a:rPr lang="en-US" sz="2400">
                <a:solidFill>
                  <a:schemeClr val="accent1"/>
                </a:solidFill>
                <a:latin typeface="Segoe UI Semibold"/>
              </a:rPr>
              <a:t>Routing methods</a:t>
            </a:r>
          </a:p>
          <a:p>
            <a:pPr marL="0" lvl="1">
              <a:spcAft>
                <a:spcPts val="1200"/>
              </a:spcAft>
            </a:pPr>
            <a:r>
              <a:rPr lang="en-US">
                <a:solidFill>
                  <a:schemeClr val="tx1">
                    <a:lumMod val="85000"/>
                  </a:schemeClr>
                </a:solidFill>
                <a:latin typeface="Segoe UI" panose="020B0502040204020203" pitchFamily="34" charset="0"/>
              </a:rPr>
              <a:t>Priority, weighted, performance, geography, subnet, multi-value</a:t>
            </a:r>
          </a:p>
        </p:txBody>
      </p:sp>
      <p:cxnSp>
        <p:nvCxnSpPr>
          <p:cNvPr id="14" name="Straight Connector 13">
            <a:extLst>
              <a:ext uri="{FF2B5EF4-FFF2-40B4-BE49-F238E27FC236}">
                <a16:creationId xmlns:a16="http://schemas.microsoft.com/office/drawing/2014/main" id="{80BF712D-90C3-A049-8776-F0B927FB19F6}"/>
              </a:ext>
            </a:extLst>
          </p:cNvPr>
          <p:cNvCxnSpPr>
            <a:cxnSpLocks/>
          </p:cNvCxnSpPr>
          <p:nvPr/>
        </p:nvCxnSpPr>
        <p:spPr>
          <a:xfrm>
            <a:off x="53525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6C576F-4F45-D64C-B745-8D683C61D9D2}"/>
              </a:ext>
            </a:extLst>
          </p:cNvPr>
          <p:cNvCxnSpPr>
            <a:cxnSpLocks/>
          </p:cNvCxnSpPr>
          <p:nvPr/>
        </p:nvCxnSpPr>
        <p:spPr>
          <a:xfrm>
            <a:off x="338513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74F852-4C02-704B-BD6A-55FA9AF5FE9B}"/>
              </a:ext>
            </a:extLst>
          </p:cNvPr>
          <p:cNvCxnSpPr>
            <a:cxnSpLocks/>
          </p:cNvCxnSpPr>
          <p:nvPr/>
        </p:nvCxnSpPr>
        <p:spPr>
          <a:xfrm>
            <a:off x="629209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D397A-1433-7F45-BE94-0406E5356FB9}"/>
              </a:ext>
            </a:extLst>
          </p:cNvPr>
          <p:cNvCxnSpPr>
            <a:cxnSpLocks/>
          </p:cNvCxnSpPr>
          <p:nvPr/>
        </p:nvCxnSpPr>
        <p:spPr>
          <a:xfrm>
            <a:off x="914197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164AE83-89B2-4165-8B32-CB3677AFB200}"/>
              </a:ext>
            </a:extLst>
          </p:cNvPr>
          <p:cNvGrpSpPr/>
          <p:nvPr/>
        </p:nvGrpSpPr>
        <p:grpSpPr>
          <a:xfrm>
            <a:off x="0" y="6497955"/>
            <a:ext cx="12192000" cy="360045"/>
            <a:chOff x="0" y="6497955"/>
            <a:chExt cx="12192000" cy="360045"/>
          </a:xfrm>
        </p:grpSpPr>
        <p:sp>
          <p:nvSpPr>
            <p:cNvPr id="20" name="bk object 17">
              <a:extLst>
                <a:ext uri="{FF2B5EF4-FFF2-40B4-BE49-F238E27FC236}">
                  <a16:creationId xmlns:a16="http://schemas.microsoft.com/office/drawing/2014/main" id="{4213077F-B975-4DB7-812B-85F062D42C3A}"/>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1" name="TextBox 20">
              <a:extLst>
                <a:ext uri="{FF2B5EF4-FFF2-40B4-BE49-F238E27FC236}">
                  <a16:creationId xmlns:a16="http://schemas.microsoft.com/office/drawing/2014/main" id="{637C7F80-32EA-44A2-A739-75A75C2AC9FE}"/>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2" name="TextBox 1">
            <a:extLst>
              <a:ext uri="{FF2B5EF4-FFF2-40B4-BE49-F238E27FC236}">
                <a16:creationId xmlns:a16="http://schemas.microsoft.com/office/drawing/2014/main" id="{AAE6B1E1-79E7-41DB-A7FB-4A36E77E8381}"/>
              </a:ext>
            </a:extLst>
          </p:cNvPr>
          <p:cNvSpPr txBox="1"/>
          <p:nvPr/>
        </p:nvSpPr>
        <p:spPr>
          <a:xfrm>
            <a:off x="354842" y="239369"/>
            <a:ext cx="5070208" cy="646331"/>
          </a:xfrm>
          <a:prstGeom prst="rect">
            <a:avLst/>
          </a:prstGeom>
          <a:noFill/>
        </p:spPr>
        <p:txBody>
          <a:bodyPr wrap="square" rtlCol="0">
            <a:spAutoFit/>
          </a:bodyPr>
          <a:lstStyle/>
          <a:p>
            <a:r>
              <a:rPr lang="en-GB" sz="3600" dirty="0">
                <a:latin typeface="Calibri Light (Headings)"/>
              </a:rPr>
              <a:t>Traffic Manager</a:t>
            </a:r>
          </a:p>
        </p:txBody>
      </p:sp>
    </p:spTree>
    <p:extLst>
      <p:ext uri="{BB962C8B-B14F-4D97-AF65-F5344CB8AC3E}">
        <p14:creationId xmlns:p14="http://schemas.microsoft.com/office/powerpoint/2010/main" val="370892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grpSp>
        <p:nvGrpSpPr>
          <p:cNvPr id="20" name="Group 19"/>
          <p:cNvGrpSpPr/>
          <p:nvPr/>
        </p:nvGrpSpPr>
        <p:grpSpPr>
          <a:xfrm>
            <a:off x="4436829" y="1375204"/>
            <a:ext cx="4056442" cy="4898868"/>
            <a:chOff x="6834782" y="1457861"/>
            <a:chExt cx="5087193" cy="4898868"/>
          </a:xfrm>
        </p:grpSpPr>
        <p:sp>
          <p:nvSpPr>
            <p:cNvPr id="22" name="Rectangle 21"/>
            <p:cNvSpPr/>
            <p:nvPr/>
          </p:nvSpPr>
          <p:spPr>
            <a:xfrm>
              <a:off x="6834782" y="1457861"/>
              <a:ext cx="5087193" cy="548640"/>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www.tailwindtraders.com</a:t>
              </a:r>
            </a:p>
          </p:txBody>
        </p:sp>
        <p:cxnSp>
          <p:nvCxnSpPr>
            <p:cNvPr id="23" name="Straight Arrow Connector 22"/>
            <p:cNvCxnSpPr>
              <a:stCxn id="22" idx="2"/>
              <a:endCxn id="33" idx="0"/>
            </p:cNvCxnSpPr>
            <p:nvPr/>
          </p:nvCxnSpPr>
          <p:spPr>
            <a:xfrm>
              <a:off x="9378379" y="2006501"/>
              <a:ext cx="0" cy="826348"/>
            </a:xfrm>
            <a:prstGeom prst="straightConnector1">
              <a:avLst/>
            </a:prstGeom>
            <a:noFill/>
            <a:ln w="44450" cap="rnd" cmpd="sng" algn="ctr">
              <a:solidFill>
                <a:schemeClr val="tx1"/>
              </a:solidFill>
              <a:prstDash val="sysDot"/>
              <a:headEnd type="none" w="med" len="sm"/>
              <a:tailEnd type="triangle" w="med" len="sm"/>
            </a:ln>
            <a:effectLst/>
          </p:spPr>
        </p:cxnSp>
        <p:sp>
          <p:nvSpPr>
            <p:cNvPr id="24" name="TextBox 23"/>
            <p:cNvSpPr txBox="1"/>
            <p:nvPr/>
          </p:nvSpPr>
          <p:spPr>
            <a:xfrm>
              <a:off x="9409175" y="2179715"/>
              <a:ext cx="1001547" cy="307777"/>
            </a:xfrm>
            <a:prstGeom prst="rect">
              <a:avLst/>
            </a:prstGeom>
            <a:noFill/>
          </p:spPr>
          <p:txBody>
            <a:bodyPr wrap="none" rtlCol="0">
              <a:spAutoFit/>
            </a:bodyPr>
            <a:lstStyle/>
            <a:p>
              <a:r>
                <a:rPr lang="en-US" sz="1400"/>
                <a:t>CNAME</a:t>
              </a:r>
              <a:endParaRPr lang="en-US" sz="1836"/>
            </a:p>
          </p:txBody>
        </p:sp>
        <p:sp>
          <p:nvSpPr>
            <p:cNvPr id="31" name="Rectangle 30"/>
            <p:cNvSpPr/>
            <p:nvPr/>
          </p:nvSpPr>
          <p:spPr>
            <a:xfrm>
              <a:off x="10405028" y="5693065"/>
              <a:ext cx="1516947" cy="663664"/>
            </a:xfrm>
            <a:prstGeom prst="rect">
              <a:avLst/>
            </a:prstGeom>
            <a:solidFill>
              <a:srgbClr val="00B0F0"/>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effectLst>
                    <a:outerShdw blurRad="38100" dist="38100" dir="2700000" algn="tl">
                      <a:srgbClr val="000000">
                        <a:alpha val="43137"/>
                      </a:srgbClr>
                    </a:outerShdw>
                  </a:effectLst>
                  <a:cs typeface="Segoe UI" panose="020B0502040204020203" pitchFamily="34" charset="0"/>
                </a:rPr>
                <a:t>Non-Azure</a:t>
              </a:r>
            </a:p>
            <a:p>
              <a:pPr algn="ctr" defTabSz="914099" fontAlgn="base">
                <a:lnSpc>
                  <a:spcPct val="90000"/>
                </a:lnSpc>
                <a:spcBef>
                  <a:spcPct val="0"/>
                </a:spcBef>
                <a:spcAft>
                  <a:spcPct val="0"/>
                </a:spcAft>
              </a:pPr>
              <a:r>
                <a:rPr lang="en-US" sz="1600" spc="-10" dirty="0">
                  <a:solidFill>
                    <a:schemeClr val="bg1"/>
                  </a:solidFill>
                  <a:effectLst>
                    <a:outerShdw blurRad="38100" dist="38100" dir="2700000" algn="tl">
                      <a:srgbClr val="000000">
                        <a:alpha val="43137"/>
                      </a:srgbClr>
                    </a:outerShdw>
                  </a:effectLst>
                  <a:cs typeface="Segoe UI" panose="020B0502040204020203" pitchFamily="34" charset="0"/>
                </a:rPr>
                <a:t>Endpoints</a:t>
              </a:r>
            </a:p>
          </p:txBody>
        </p:sp>
        <p:sp>
          <p:nvSpPr>
            <p:cNvPr id="32" name="TextBox 31"/>
            <p:cNvSpPr txBox="1"/>
            <p:nvPr/>
          </p:nvSpPr>
          <p:spPr>
            <a:xfrm>
              <a:off x="6834782" y="3667389"/>
              <a:ext cx="5087193" cy="1088812"/>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Bef>
                  <a:spcPts val="800"/>
                </a:spcBef>
              </a:pPr>
              <a:r>
                <a:rPr lang="en-US" sz="2000" dirty="0">
                  <a:solidFill>
                    <a:schemeClr val="bg1"/>
                  </a:solidFill>
                </a:rPr>
                <a:t>Load-balancing and</a:t>
              </a:r>
            </a:p>
            <a:p>
              <a:pPr algn="ctr">
                <a:spcBef>
                  <a:spcPts val="800"/>
                </a:spcBef>
              </a:pPr>
              <a:r>
                <a:rPr lang="en-US" sz="2000" dirty="0">
                  <a:solidFill>
                    <a:schemeClr val="bg1"/>
                  </a:solidFill>
                </a:rPr>
                <a:t>Endpoint monitoring</a:t>
              </a:r>
            </a:p>
          </p:txBody>
        </p:sp>
        <p:sp>
          <p:nvSpPr>
            <p:cNvPr id="33" name="Rectangle 32"/>
            <p:cNvSpPr/>
            <p:nvPr/>
          </p:nvSpPr>
          <p:spPr>
            <a:xfrm>
              <a:off x="6834782" y="2832849"/>
              <a:ext cx="5087193"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tailwind.trafficmanager.net</a:t>
              </a:r>
            </a:p>
          </p:txBody>
        </p:sp>
        <p:sp>
          <p:nvSpPr>
            <p:cNvPr id="37" name="Rectangle 36"/>
            <p:cNvSpPr/>
            <p:nvPr/>
          </p:nvSpPr>
          <p:spPr>
            <a:xfrm>
              <a:off x="6834782" y="5693065"/>
              <a:ext cx="1516947"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Cloud service</a:t>
              </a:r>
            </a:p>
          </p:txBody>
        </p:sp>
        <p:cxnSp>
          <p:nvCxnSpPr>
            <p:cNvPr id="38" name="Straight Arrow Connector 37"/>
            <p:cNvCxnSpPr>
              <a:stCxn id="32" idx="2"/>
            </p:cNvCxnSpPr>
            <p:nvPr/>
          </p:nvCxnSpPr>
          <p:spPr>
            <a:xfrm flipH="1">
              <a:off x="7717681" y="4756201"/>
              <a:ext cx="1660698" cy="936864"/>
            </a:xfrm>
            <a:prstGeom prst="straightConnector1">
              <a:avLst/>
            </a:prstGeom>
            <a:noFill/>
            <a:ln w="44450" cap="rnd" cmpd="sng" algn="ctr">
              <a:solidFill>
                <a:schemeClr val="tx1"/>
              </a:solidFill>
              <a:prstDash val="sysDot"/>
              <a:headEnd type="none" w="med" len="sm"/>
              <a:tailEnd type="triangle" w="med" len="sm"/>
            </a:ln>
            <a:effectLst/>
          </p:spPr>
        </p:cxnSp>
        <p:cxnSp>
          <p:nvCxnSpPr>
            <p:cNvPr id="39" name="Straight Arrow Connector 38"/>
            <p:cNvCxnSpPr>
              <a:stCxn id="32" idx="2"/>
              <a:endCxn id="31" idx="0"/>
            </p:cNvCxnSpPr>
            <p:nvPr/>
          </p:nvCxnSpPr>
          <p:spPr>
            <a:xfrm>
              <a:off x="9378379" y="4756201"/>
              <a:ext cx="1785123" cy="936864"/>
            </a:xfrm>
            <a:prstGeom prst="straightConnector1">
              <a:avLst/>
            </a:prstGeom>
            <a:noFill/>
            <a:ln w="44450" cap="rnd" cmpd="sng" algn="ctr">
              <a:solidFill>
                <a:schemeClr val="tx1"/>
              </a:solidFill>
              <a:prstDash val="sysDot"/>
              <a:headEnd type="none" w="med" len="sm"/>
              <a:tailEnd type="triangle" w="med" len="sm"/>
            </a:ln>
            <a:effectLst/>
          </p:spPr>
        </p:cxnSp>
        <p:grpSp>
          <p:nvGrpSpPr>
            <p:cNvPr id="40" name="Group 39"/>
            <p:cNvGrpSpPr/>
            <p:nvPr/>
          </p:nvGrpSpPr>
          <p:grpSpPr>
            <a:xfrm>
              <a:off x="8531008" y="4756201"/>
              <a:ext cx="1706566" cy="1600528"/>
              <a:chOff x="2535764" y="4774961"/>
              <a:chExt cx="1706566" cy="1600528"/>
            </a:xfrm>
          </p:grpSpPr>
          <p:sp>
            <p:nvSpPr>
              <p:cNvPr id="41" name="Rectangle 40"/>
              <p:cNvSpPr/>
              <p:nvPr/>
            </p:nvSpPr>
            <p:spPr>
              <a:xfrm>
                <a:off x="2535764" y="5711825"/>
                <a:ext cx="1706566"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Azure web site</a:t>
                </a:r>
              </a:p>
            </p:txBody>
          </p:sp>
          <p:cxnSp>
            <p:nvCxnSpPr>
              <p:cNvPr id="42" name="Straight Arrow Connector 41"/>
              <p:cNvCxnSpPr>
                <a:stCxn id="32" idx="2"/>
                <a:endCxn id="41" idx="0"/>
              </p:cNvCxnSpPr>
              <p:nvPr/>
            </p:nvCxnSpPr>
            <p:spPr>
              <a:xfrm>
                <a:off x="3383135" y="4774961"/>
                <a:ext cx="5912" cy="936864"/>
              </a:xfrm>
              <a:prstGeom prst="straightConnector1">
                <a:avLst/>
              </a:prstGeom>
              <a:noFill/>
              <a:ln w="44450" cap="rnd" cmpd="sng" algn="ctr">
                <a:solidFill>
                  <a:schemeClr val="tx1"/>
                </a:solidFill>
                <a:prstDash val="sysDot"/>
                <a:headEnd type="none" w="med" len="sm"/>
                <a:tailEnd type="triangle" w="med" len="sm"/>
              </a:ln>
              <a:effectLst/>
            </p:spPr>
          </p:cxnSp>
        </p:grpSp>
      </p:grpSp>
      <p:pic>
        <p:nvPicPr>
          <p:cNvPr id="19" name="Graphic 18">
            <a:extLst>
              <a:ext uri="{FF2B5EF4-FFF2-40B4-BE49-F238E27FC236}">
                <a16:creationId xmlns:a16="http://schemas.microsoft.com/office/drawing/2014/main" id="{02AEE4D6-9200-4D14-A6C8-ECAC45E64D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21" name="Group 20">
            <a:extLst>
              <a:ext uri="{FF2B5EF4-FFF2-40B4-BE49-F238E27FC236}">
                <a16:creationId xmlns:a16="http://schemas.microsoft.com/office/drawing/2014/main" id="{8805A1C6-EA05-49EC-A400-4C965EF167DF}"/>
              </a:ext>
            </a:extLst>
          </p:cNvPr>
          <p:cNvGrpSpPr/>
          <p:nvPr/>
        </p:nvGrpSpPr>
        <p:grpSpPr>
          <a:xfrm>
            <a:off x="0" y="6497955"/>
            <a:ext cx="12192000" cy="360045"/>
            <a:chOff x="0" y="6497955"/>
            <a:chExt cx="12192000" cy="360045"/>
          </a:xfrm>
        </p:grpSpPr>
        <p:sp>
          <p:nvSpPr>
            <p:cNvPr id="25" name="bk object 17">
              <a:extLst>
                <a:ext uri="{FF2B5EF4-FFF2-40B4-BE49-F238E27FC236}">
                  <a16:creationId xmlns:a16="http://schemas.microsoft.com/office/drawing/2014/main" id="{5C2DE7D3-6267-4007-B00B-EDDD531D3B3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6" name="TextBox 25">
              <a:extLst>
                <a:ext uri="{FF2B5EF4-FFF2-40B4-BE49-F238E27FC236}">
                  <a16:creationId xmlns:a16="http://schemas.microsoft.com/office/drawing/2014/main" id="{842F32BE-9D94-4D56-A348-BA9E4672F7B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2" name="TextBox 1">
            <a:extLst>
              <a:ext uri="{FF2B5EF4-FFF2-40B4-BE49-F238E27FC236}">
                <a16:creationId xmlns:a16="http://schemas.microsoft.com/office/drawing/2014/main" id="{EB905A34-05DA-41E0-B587-4F3BB33AA269}"/>
              </a:ext>
            </a:extLst>
          </p:cNvPr>
          <p:cNvSpPr txBox="1"/>
          <p:nvPr/>
        </p:nvSpPr>
        <p:spPr>
          <a:xfrm>
            <a:off x="352425" y="338621"/>
            <a:ext cx="6137182" cy="646331"/>
          </a:xfrm>
          <a:prstGeom prst="rect">
            <a:avLst/>
          </a:prstGeom>
          <a:noFill/>
        </p:spPr>
        <p:txBody>
          <a:bodyPr wrap="square" rtlCol="0">
            <a:spAutoFit/>
          </a:bodyPr>
          <a:lstStyle/>
          <a:p>
            <a:r>
              <a:rPr lang="en-GB" sz="3600" dirty="0">
                <a:latin typeface="Calibri Light (Headings)"/>
              </a:rPr>
              <a:t>How does it work</a:t>
            </a:r>
          </a:p>
        </p:txBody>
      </p:sp>
    </p:spTree>
    <p:extLst>
      <p:ext uri="{BB962C8B-B14F-4D97-AF65-F5344CB8AC3E}">
        <p14:creationId xmlns:p14="http://schemas.microsoft.com/office/powerpoint/2010/main" val="176389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758" y="1452925"/>
            <a:ext cx="7663868" cy="3953262"/>
          </a:xfrm>
        </p:spPr>
        <p:txBody>
          <a:bodyPr/>
          <a:lstStyle/>
          <a:p>
            <a:r>
              <a:rPr lang="en-GB" dirty="0">
                <a:gradFill>
                  <a:gsLst>
                    <a:gs pos="13869">
                      <a:schemeClr val="tx2"/>
                    </a:gs>
                    <a:gs pos="42000">
                      <a:schemeClr val="tx2"/>
                    </a:gs>
                  </a:gsLst>
                  <a:lin ang="5400000" scaled="0"/>
                </a:gradFill>
              </a:rPr>
              <a:t>Traffic Manager supports endpoints outside of Azure</a:t>
            </a:r>
          </a:p>
          <a:p>
            <a:pPr lvl="1">
              <a:lnSpc>
                <a:spcPct val="100000"/>
              </a:lnSpc>
            </a:pPr>
            <a:r>
              <a:rPr lang="en-GB" sz="1800" dirty="0"/>
              <a:t>Simply specify an arbitrary DNS name, e.g. mysite.tailwindtraders.com</a:t>
            </a:r>
          </a:p>
          <a:p>
            <a:pPr lvl="1">
              <a:lnSpc>
                <a:spcPct val="100000"/>
              </a:lnSpc>
            </a:pPr>
            <a:r>
              <a:rPr lang="en-GB" sz="1800" dirty="0"/>
              <a:t>Works with all traffic-routing methods</a:t>
            </a:r>
          </a:p>
          <a:p>
            <a:r>
              <a:rPr lang="en-GB" dirty="0">
                <a:gradFill>
                  <a:gsLst>
                    <a:gs pos="13869">
                      <a:schemeClr val="tx2"/>
                    </a:gs>
                    <a:gs pos="42000">
                      <a:schemeClr val="tx2"/>
                    </a:gs>
                  </a:gsLst>
                  <a:lin ang="5400000" scaled="0"/>
                </a:gradFill>
              </a:rPr>
              <a:t>Enables a variety of ‘hybrid’ scenarios</a:t>
            </a:r>
          </a:p>
          <a:p>
            <a:pPr lvl="1">
              <a:lnSpc>
                <a:spcPct val="100000"/>
              </a:lnSpc>
            </a:pPr>
            <a:r>
              <a:rPr lang="en-GB" sz="1800" dirty="0"/>
              <a:t>Smooth migration from on-premises to Cloud</a:t>
            </a:r>
          </a:p>
          <a:p>
            <a:pPr lvl="1">
              <a:lnSpc>
                <a:spcPct val="100000"/>
              </a:lnSpc>
            </a:pPr>
            <a:r>
              <a:rPr lang="en-GB" sz="1800" dirty="0"/>
              <a:t>Geo-expansion of existing applications</a:t>
            </a:r>
          </a:p>
          <a:p>
            <a:pPr lvl="1">
              <a:lnSpc>
                <a:spcPct val="100000"/>
              </a:lnSpc>
            </a:pPr>
            <a:r>
              <a:rPr lang="en-GB" sz="1800" dirty="0"/>
              <a:t>Burst-to-Cloud</a:t>
            </a:r>
          </a:p>
          <a:p>
            <a:pPr lvl="1">
              <a:lnSpc>
                <a:spcPct val="100000"/>
              </a:lnSpc>
            </a:pPr>
            <a:r>
              <a:rPr lang="en-GB" sz="1800" dirty="0"/>
              <a:t>Failover-to-Cloud</a:t>
            </a:r>
          </a:p>
        </p:txBody>
      </p:sp>
      <p:sp>
        <p:nvSpPr>
          <p:cNvPr id="2" name="Title 1"/>
          <p:cNvSpPr>
            <a:spLocks noGrp="1"/>
          </p:cNvSpPr>
          <p:nvPr>
            <p:ph type="title"/>
          </p:nvPr>
        </p:nvSpPr>
        <p:spPr/>
        <p:txBody>
          <a:bodyPr/>
          <a:lstStyle/>
          <a:p>
            <a:endParaRPr lang="en-US" dirty="0"/>
          </a:p>
        </p:txBody>
      </p:sp>
      <p:cxnSp>
        <p:nvCxnSpPr>
          <p:cNvPr id="31" name="Elbow Connector 30"/>
          <p:cNvCxnSpPr>
            <a:cxnSpLocks/>
          </p:cNvCxnSpPr>
          <p:nvPr/>
        </p:nvCxnSpPr>
        <p:spPr>
          <a:xfrm rot="5400000">
            <a:off x="9022089" y="2468552"/>
            <a:ext cx="878494" cy="1001310"/>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p:cNvCxnSpPr>
            <a:cxnSpLocks/>
          </p:cNvCxnSpPr>
          <p:nvPr/>
        </p:nvCxnSpPr>
        <p:spPr>
          <a:xfrm rot="16200000" flipH="1">
            <a:off x="10036072" y="2464373"/>
            <a:ext cx="870645" cy="1001819"/>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177232" y="4233103"/>
            <a:ext cx="1515097" cy="338554"/>
          </a:xfrm>
          <a:prstGeom prst="rect">
            <a:avLst/>
          </a:prstGeom>
          <a:noFill/>
        </p:spPr>
        <p:txBody>
          <a:bodyPr wrap="square" rtlCol="0">
            <a:spAutoFit/>
          </a:bodyPr>
          <a:lstStyle/>
          <a:p>
            <a:pPr algn="ctr"/>
            <a:r>
              <a:rPr lang="en-US" sz="1600" dirty="0">
                <a:solidFill>
                  <a:schemeClr val="accent1"/>
                </a:solidFill>
                <a:ea typeface="Segoe UI" panose="020B0502040204020203" pitchFamily="34" charset="0"/>
                <a:cs typeface="Segoe UI" panose="020B0502040204020203" pitchFamily="34" charset="0"/>
              </a:rPr>
              <a:t>Azure Endpoint</a:t>
            </a:r>
          </a:p>
        </p:txBody>
      </p:sp>
      <p:sp>
        <p:nvSpPr>
          <p:cNvPr id="38" name="TextBox 37"/>
          <p:cNvSpPr txBox="1"/>
          <p:nvPr/>
        </p:nvSpPr>
        <p:spPr>
          <a:xfrm>
            <a:off x="10214754" y="4233103"/>
            <a:ext cx="1515097" cy="584775"/>
          </a:xfrm>
          <a:prstGeom prst="rect">
            <a:avLst/>
          </a:prstGeom>
          <a:noFill/>
        </p:spPr>
        <p:txBody>
          <a:bodyPr wrap="square" rtlCol="0">
            <a:spAutoFit/>
          </a:bodyPr>
          <a:lstStyle/>
          <a:p>
            <a:pPr algn="ctr"/>
            <a:r>
              <a:rPr lang="en-US" sz="1600" dirty="0">
                <a:solidFill>
                  <a:schemeClr val="accent1"/>
                </a:solidFill>
                <a:ea typeface="Segoe UI" panose="020B0502040204020203" pitchFamily="34" charset="0"/>
                <a:cs typeface="Segoe UI" panose="020B0502040204020203" pitchFamily="34" charset="0"/>
              </a:rPr>
              <a:t>On-Premises Endpoint</a:t>
            </a:r>
          </a:p>
        </p:txBody>
      </p:sp>
      <p:sp>
        <p:nvSpPr>
          <p:cNvPr id="39" name="TextBox 38"/>
          <p:cNvSpPr txBox="1"/>
          <p:nvPr/>
        </p:nvSpPr>
        <p:spPr>
          <a:xfrm>
            <a:off x="10298259" y="1815129"/>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Traffic Manager</a:t>
            </a:r>
          </a:p>
        </p:txBody>
      </p:sp>
      <p:pic>
        <p:nvPicPr>
          <p:cNvPr id="33" name="Graphic 32">
            <a:extLst>
              <a:ext uri="{FF2B5EF4-FFF2-40B4-BE49-F238E27FC236}">
                <a16:creationId xmlns:a16="http://schemas.microsoft.com/office/drawing/2014/main" id="{71CF8C9F-B6B9-4B70-9661-03B2FAB52E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5605" y="338621"/>
            <a:ext cx="721553" cy="721553"/>
          </a:xfrm>
          <a:prstGeom prst="rect">
            <a:avLst/>
          </a:prstGeom>
        </p:spPr>
      </p:pic>
      <p:grpSp>
        <p:nvGrpSpPr>
          <p:cNvPr id="34" name="Group 33">
            <a:extLst>
              <a:ext uri="{FF2B5EF4-FFF2-40B4-BE49-F238E27FC236}">
                <a16:creationId xmlns:a16="http://schemas.microsoft.com/office/drawing/2014/main" id="{18D50341-D808-49E7-917B-EADDAA4DE155}"/>
              </a:ext>
            </a:extLst>
          </p:cNvPr>
          <p:cNvGrpSpPr/>
          <p:nvPr/>
        </p:nvGrpSpPr>
        <p:grpSpPr>
          <a:xfrm>
            <a:off x="0" y="6497955"/>
            <a:ext cx="12192000" cy="360045"/>
            <a:chOff x="0" y="6497955"/>
            <a:chExt cx="12192000" cy="360045"/>
          </a:xfrm>
        </p:grpSpPr>
        <p:sp>
          <p:nvSpPr>
            <p:cNvPr id="35" name="bk object 17">
              <a:extLst>
                <a:ext uri="{FF2B5EF4-FFF2-40B4-BE49-F238E27FC236}">
                  <a16:creationId xmlns:a16="http://schemas.microsoft.com/office/drawing/2014/main" id="{71E355B7-57BF-4193-AE49-A7BE3F0DB315}"/>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6" name="TextBox 35">
              <a:extLst>
                <a:ext uri="{FF2B5EF4-FFF2-40B4-BE49-F238E27FC236}">
                  <a16:creationId xmlns:a16="http://schemas.microsoft.com/office/drawing/2014/main" id="{41E3F63B-AFDF-441F-ACAA-F4D72F0B009C}"/>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47404DF2-0E24-4ECB-AB97-451E1D5825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69183" y="1727356"/>
            <a:ext cx="802603" cy="802603"/>
          </a:xfrm>
          <a:prstGeom prst="rect">
            <a:avLst/>
          </a:prstGeom>
        </p:spPr>
      </p:pic>
      <p:sp>
        <p:nvSpPr>
          <p:cNvPr id="4" name="TextBox 3">
            <a:extLst>
              <a:ext uri="{FF2B5EF4-FFF2-40B4-BE49-F238E27FC236}">
                <a16:creationId xmlns:a16="http://schemas.microsoft.com/office/drawing/2014/main" id="{4F4A5AAC-98AE-4B9E-B6EA-D41AB600088C}"/>
              </a:ext>
            </a:extLst>
          </p:cNvPr>
          <p:cNvSpPr txBox="1"/>
          <p:nvPr/>
        </p:nvSpPr>
        <p:spPr>
          <a:xfrm>
            <a:off x="4712019" y="985838"/>
            <a:ext cx="45719" cy="45719"/>
          </a:xfrm>
          <a:prstGeom prst="rect">
            <a:avLst/>
          </a:prstGeom>
          <a:noFill/>
        </p:spPr>
        <p:txBody>
          <a:bodyPr wrap="square" rtlCol="0">
            <a:spAutoFit/>
          </a:bodyPr>
          <a:lstStyle/>
          <a:p>
            <a:endParaRPr lang="en-GB" dirty="0"/>
          </a:p>
        </p:txBody>
      </p:sp>
      <p:sp>
        <p:nvSpPr>
          <p:cNvPr id="6" name="TextBox 5">
            <a:extLst>
              <a:ext uri="{FF2B5EF4-FFF2-40B4-BE49-F238E27FC236}">
                <a16:creationId xmlns:a16="http://schemas.microsoft.com/office/drawing/2014/main" id="{B12BCF88-CA54-4E32-AFF1-0FB7322F3F91}"/>
              </a:ext>
            </a:extLst>
          </p:cNvPr>
          <p:cNvSpPr txBox="1"/>
          <p:nvPr/>
        </p:nvSpPr>
        <p:spPr>
          <a:xfrm>
            <a:off x="371475" y="238125"/>
            <a:ext cx="5619750" cy="646331"/>
          </a:xfrm>
          <a:prstGeom prst="rect">
            <a:avLst/>
          </a:prstGeom>
          <a:noFill/>
        </p:spPr>
        <p:txBody>
          <a:bodyPr wrap="square" rtlCol="0">
            <a:spAutoFit/>
          </a:bodyPr>
          <a:lstStyle/>
          <a:p>
            <a:r>
              <a:rPr lang="en-GB" sz="3600" dirty="0">
                <a:latin typeface="Calibri Light (Headings)"/>
              </a:rPr>
              <a:t>External Endpoints</a:t>
            </a:r>
          </a:p>
        </p:txBody>
      </p:sp>
      <p:pic>
        <p:nvPicPr>
          <p:cNvPr id="7" name="Picture 6" descr="Icon&#10;&#10;Description automatically generated">
            <a:extLst>
              <a:ext uri="{FF2B5EF4-FFF2-40B4-BE49-F238E27FC236}">
                <a16:creationId xmlns:a16="http://schemas.microsoft.com/office/drawing/2014/main" id="{CED382AB-FBC2-4D86-A929-3363A20735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3925" y="3429000"/>
            <a:ext cx="838450" cy="838450"/>
          </a:xfrm>
          <a:prstGeom prst="rect">
            <a:avLst/>
          </a:prstGeom>
        </p:spPr>
      </p:pic>
      <p:pic>
        <p:nvPicPr>
          <p:cNvPr id="9" name="Graphic 8" descr="Server with solid fill">
            <a:extLst>
              <a:ext uri="{FF2B5EF4-FFF2-40B4-BE49-F238E27FC236}">
                <a16:creationId xmlns:a16="http://schemas.microsoft.com/office/drawing/2014/main" id="{6E93234F-8A5D-411D-AC0D-91E726C51D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3598" y="3318703"/>
            <a:ext cx="914400" cy="914400"/>
          </a:xfrm>
          <a:prstGeom prst="rect">
            <a:avLst/>
          </a:prstGeom>
        </p:spPr>
      </p:pic>
    </p:spTree>
    <p:extLst>
      <p:ext uri="{BB962C8B-B14F-4D97-AF65-F5344CB8AC3E}">
        <p14:creationId xmlns:p14="http://schemas.microsoft.com/office/powerpoint/2010/main" val="284680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F92DFFD-6199-4122-94B5-AE9F7D5346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11" r="9090" b="430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5B8DD9-A49D-4814-937A-A69D4AA3CBC1}"/>
              </a:ext>
            </a:extLst>
          </p:cNvPr>
          <p:cNvSpPr>
            <a:spLocks noGrp="1"/>
          </p:cNvSpPr>
          <p:nvPr>
            <p:ph type="title"/>
          </p:nvPr>
        </p:nvSpPr>
        <p:spPr>
          <a:xfrm>
            <a:off x="371094" y="1161288"/>
            <a:ext cx="5061804" cy="1124712"/>
          </a:xfrm>
        </p:spPr>
        <p:txBody>
          <a:bodyPr vert="horz" lIns="91440" tIns="45720" rIns="91440" bIns="45720" rtlCol="0" anchor="b">
            <a:noAutofit/>
          </a:bodyPr>
          <a:lstStyle/>
          <a:p>
            <a:pPr>
              <a:lnSpc>
                <a:spcPct val="90000"/>
              </a:lnSpc>
            </a:pPr>
            <a:r>
              <a:rPr lang="en-US" sz="4400" dirty="0">
                <a:solidFill>
                  <a:schemeClr val="tx1"/>
                </a:solidFill>
                <a:cs typeface="+mj-cs"/>
              </a:rPr>
              <a:t>Server Management</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034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120</TotalTime>
  <Words>1377</Words>
  <Application>Microsoft Office PowerPoint</Application>
  <PresentationFormat>Widescreen</PresentationFormat>
  <Paragraphs>361</Paragraphs>
  <Slides>30</Slides>
  <Notes>26</Notes>
  <HiddenSlides>0</HiddenSlides>
  <MMClips>1</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30</vt:i4>
      </vt:variant>
    </vt:vector>
  </HeadingPairs>
  <TitlesOfParts>
    <vt:vector size="47" baseType="lpstr">
      <vt:lpstr>Arial</vt:lpstr>
      <vt:lpstr>Bangers</vt:lpstr>
      <vt:lpstr>Calibri</vt:lpstr>
      <vt:lpstr>Calibri Light</vt:lpstr>
      <vt:lpstr>Calibri Light (Headings)</vt:lpstr>
      <vt:lpstr>Futura PT Heavy</vt:lpstr>
      <vt:lpstr>Segoe UI</vt:lpstr>
      <vt:lpstr>Segoe UI Light</vt:lpstr>
      <vt:lpstr>Segoe UI Semibold</vt:lpstr>
      <vt:lpstr>Segoe UI Semilight</vt:lpstr>
      <vt:lpstr>Times New Roman</vt:lpstr>
      <vt:lpstr>Wingdings</vt:lpstr>
      <vt:lpstr>Office Theme</vt:lpstr>
      <vt:lpstr>4_Office Theme</vt:lpstr>
      <vt:lpstr>5_Office Theme</vt:lpstr>
      <vt:lpstr>Azure 1</vt:lpstr>
      <vt:lpstr>1_Azure 1</vt:lpstr>
      <vt:lpstr>The Hybrid Azure Story</vt:lpstr>
      <vt:lpstr>Who am I?</vt:lpstr>
      <vt:lpstr>PowerPoint Presentation</vt:lpstr>
      <vt:lpstr>PowerPoint Presentation</vt:lpstr>
      <vt:lpstr>PowerPoint Presentation</vt:lpstr>
      <vt:lpstr>Traffic Manager</vt:lpstr>
      <vt:lpstr>PowerPoint Presentation</vt:lpstr>
      <vt:lpstr>PowerPoint Presentation</vt:lpstr>
      <vt:lpstr>Server Management</vt:lpstr>
      <vt:lpstr>Windows Admin Center:  Your bridge  to the cloud</vt:lpstr>
      <vt:lpstr>Server management reimagined</vt:lpstr>
      <vt:lpstr>PowerPoint Presentation</vt:lpstr>
      <vt:lpstr>Windows Admin Center Partners </vt:lpstr>
      <vt:lpstr>PowerPoint Presentation</vt:lpstr>
      <vt:lpstr>PowerPoint Presentation</vt:lpstr>
      <vt:lpstr>Azure Arc enabled servers Bring on-premises and multi-cloud servers to Azure with Azure Arc</vt:lpstr>
      <vt:lpstr>Azure Arc enabled servers Azure Arc enabled servers are auto-enrolled with additional Azure services</vt:lpstr>
      <vt:lpstr>Backups</vt:lpstr>
      <vt:lpstr>Architecture matters</vt:lpstr>
      <vt:lpstr>Restore-as-a-Service</vt:lpstr>
      <vt:lpstr>Hybrid deployment models</vt:lpstr>
      <vt:lpstr>Hybrid deployment models</vt:lpstr>
      <vt:lpstr>PowerPoint Presentation</vt:lpstr>
      <vt:lpstr>PowerPoint Presentation</vt:lpstr>
      <vt:lpstr>Security</vt:lpstr>
      <vt:lpstr>Threat actors leverage a variety of exposures to breach</vt:lpstr>
      <vt:lpstr>Azure Security Center   </vt:lpstr>
      <vt:lpstr>Security posture management with Secure Score</vt:lpstr>
      <vt:lpstr>Protect your workloads from threats Use industry’s most extensive threat intelligence to gain deep insights</vt:lpstr>
      <vt:lpstr>Thank you!  Resources: https://aka.ms/azure-hybrid-story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Azure Management</dc:title>
  <dc:creator>Sarah Lean</dc:creator>
  <cp:lastModifiedBy>Sarah Lean</cp:lastModifiedBy>
  <cp:revision>5</cp:revision>
  <cp:lastPrinted>2020-07-28T16:16:01Z</cp:lastPrinted>
  <dcterms:created xsi:type="dcterms:W3CDTF">2020-07-23T10:59:46Z</dcterms:created>
  <dcterms:modified xsi:type="dcterms:W3CDTF">2021-04-26T10:04:54Z</dcterms:modified>
</cp:coreProperties>
</file>